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33A4914-1892-4301-8F77-5333AFF33E88}" type="datetimeFigureOut">
              <a:rPr lang="fr-FR" smtClean="0"/>
              <a:pPr/>
              <a:t>16/11/2016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AC540A-50EF-46DA-9574-DA474DD20B0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A4914-1892-4301-8F77-5333AFF33E88}" type="datetimeFigureOut">
              <a:rPr lang="fr-FR" smtClean="0"/>
              <a:pPr/>
              <a:t>16/11/2016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C540A-50EF-46DA-9574-DA474DD20B0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85918" y="857232"/>
            <a:ext cx="2071702" cy="785817"/>
          </a:xfrm>
        </p:spPr>
        <p:txBody>
          <a:bodyPr>
            <a:normAutofit fontScale="90000"/>
          </a:bodyPr>
          <a:lstStyle/>
          <a:p>
            <a:r>
              <a:rPr lang="fr-FR" sz="4800" b="1" dirty="0" smtClean="0">
                <a:latin typeface="Verdana" pitchFamily="34" charset="0"/>
                <a:ea typeface="Verdana" pitchFamily="34" charset="0"/>
                <a:cs typeface="Verdana" pitchFamily="34" charset="0"/>
              </a:rPr>
              <a:t>EPI.</a:t>
            </a:r>
            <a:endParaRPr lang="fr-FR" sz="4800" b="1" dirty="0">
              <a:latin typeface="Verdana" pitchFamily="34" charset="0"/>
              <a:ea typeface="Verdana" pitchFamily="34" charset="0"/>
              <a:cs typeface="Verdana" pitchFamily="34" charset="0"/>
            </a:endParaRPr>
          </a:p>
        </p:txBody>
      </p:sp>
      <p:pic>
        <p:nvPicPr>
          <p:cNvPr id="14338" name="Picture 2" descr="Afficher l'image d'origine"/>
          <p:cNvPicPr>
            <a:picLocks noChangeAspect="1" noChangeArrowheads="1"/>
          </p:cNvPicPr>
          <p:nvPr/>
        </p:nvPicPr>
        <p:blipFill>
          <a:blip r:embed="rId2"/>
          <a:srcRect/>
          <a:stretch>
            <a:fillRect/>
          </a:stretch>
        </p:blipFill>
        <p:spPr bwMode="auto">
          <a:xfrm>
            <a:off x="5425524" y="214290"/>
            <a:ext cx="3523226" cy="2357454"/>
          </a:xfrm>
          <a:prstGeom prst="rect">
            <a:avLst/>
          </a:prstGeom>
          <a:noFill/>
        </p:spPr>
      </p:pic>
      <p:pic>
        <p:nvPicPr>
          <p:cNvPr id="14340" name="Picture 4" descr="Afficher l'image d'origine"/>
          <p:cNvPicPr>
            <a:picLocks noChangeAspect="1" noChangeArrowheads="1"/>
          </p:cNvPicPr>
          <p:nvPr/>
        </p:nvPicPr>
        <p:blipFill>
          <a:blip r:embed="rId3"/>
          <a:srcRect/>
          <a:stretch>
            <a:fillRect/>
          </a:stretch>
        </p:blipFill>
        <p:spPr bwMode="auto">
          <a:xfrm>
            <a:off x="214282" y="2928934"/>
            <a:ext cx="6667500" cy="37433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142984"/>
            <a:ext cx="3614734" cy="1143000"/>
          </a:xfrm>
        </p:spPr>
        <p:txBody>
          <a:bodyPr/>
          <a:lstStyle/>
          <a:p>
            <a:r>
              <a:rPr lang="fr-FR" b="1" dirty="0" smtClean="0"/>
              <a:t>Partie I.</a:t>
            </a:r>
            <a:endParaRPr lang="fr-FR" b="1" dirty="0"/>
          </a:p>
        </p:txBody>
      </p:sp>
      <p:sp>
        <p:nvSpPr>
          <p:cNvPr id="4" name="ZoneTexte 3"/>
          <p:cNvSpPr txBox="1"/>
          <p:nvPr/>
        </p:nvSpPr>
        <p:spPr>
          <a:xfrm>
            <a:off x="214282" y="4429132"/>
            <a:ext cx="8643998" cy="1477328"/>
          </a:xfrm>
          <a:prstGeom prst="rect">
            <a:avLst/>
          </a:prstGeom>
          <a:noFill/>
        </p:spPr>
        <p:txBody>
          <a:bodyPr wrap="square" rtlCol="0">
            <a:spAutoFit/>
          </a:bodyPr>
          <a:lstStyle/>
          <a:p>
            <a:r>
              <a:rPr lang="fr-FR" dirty="0" smtClean="0">
                <a:solidFill>
                  <a:schemeClr val="bg1"/>
                </a:solidFill>
                <a:latin typeface="Verdana" pitchFamily="34" charset="0"/>
                <a:ea typeface="Verdana" pitchFamily="34" charset="0"/>
                <a:cs typeface="Verdana" pitchFamily="34" charset="0"/>
              </a:rPr>
              <a:t>L’échauffement </a:t>
            </a:r>
            <a:r>
              <a:rPr lang="fr-FR" dirty="0">
                <a:solidFill>
                  <a:schemeClr val="bg1"/>
                </a:solidFill>
                <a:latin typeface="Verdana" pitchFamily="34" charset="0"/>
                <a:ea typeface="Verdana" pitchFamily="34" charset="0"/>
                <a:cs typeface="Verdana" pitchFamily="34" charset="0"/>
              </a:rPr>
              <a:t>permet </a:t>
            </a:r>
            <a:r>
              <a:rPr lang="fr-FR" b="1" dirty="0">
                <a:solidFill>
                  <a:schemeClr val="bg1"/>
                </a:solidFill>
                <a:latin typeface="Verdana" pitchFamily="34" charset="0"/>
                <a:ea typeface="Verdana" pitchFamily="34" charset="0"/>
                <a:cs typeface="Verdana" pitchFamily="34" charset="0"/>
              </a:rPr>
              <a:t>d’augmenter la température corporelle</a:t>
            </a:r>
            <a:r>
              <a:rPr lang="fr-FR" dirty="0">
                <a:solidFill>
                  <a:schemeClr val="bg1"/>
                </a:solidFill>
                <a:latin typeface="Verdana" pitchFamily="34" charset="0"/>
                <a:ea typeface="Verdana" pitchFamily="34" charset="0"/>
                <a:cs typeface="Verdana" pitchFamily="34" charset="0"/>
              </a:rPr>
              <a:t>.</a:t>
            </a:r>
          </a:p>
          <a:p>
            <a:r>
              <a:rPr lang="fr-FR" b="1" dirty="0">
                <a:solidFill>
                  <a:schemeClr val="bg1"/>
                </a:solidFill>
                <a:latin typeface="Verdana" pitchFamily="34" charset="0"/>
                <a:ea typeface="Verdana" pitchFamily="34" charset="0"/>
                <a:cs typeface="Verdana" pitchFamily="34" charset="0"/>
              </a:rPr>
              <a:t>Mise en condition nerveuse</a:t>
            </a:r>
            <a:r>
              <a:rPr lang="fr-FR" dirty="0">
                <a:solidFill>
                  <a:schemeClr val="bg1"/>
                </a:solidFill>
                <a:latin typeface="Verdana" pitchFamily="34" charset="0"/>
                <a:ea typeface="Verdana" pitchFamily="34" charset="0"/>
                <a:cs typeface="Verdana" pitchFamily="34" charset="0"/>
              </a:rPr>
              <a:t> : La conduction des messages nerveux jusqu’aux muscles s’accélère, lors d’un effort,  grâce à l’augmentation de la température corporelle. Cela permet une meilleure coordination des mouvements</a:t>
            </a:r>
            <a:r>
              <a:rPr lang="fr-FR" dirty="0" smtClean="0">
                <a:solidFill>
                  <a:schemeClr val="bg1"/>
                </a:solidFill>
                <a:latin typeface="Verdana" pitchFamily="34" charset="0"/>
                <a:ea typeface="Verdana" pitchFamily="34" charset="0"/>
                <a:cs typeface="Verdana" pitchFamily="34" charset="0"/>
              </a:rPr>
              <a:t>.</a:t>
            </a:r>
            <a:endParaRPr lang="fr-FR" dirty="0">
              <a:solidFill>
                <a:schemeClr val="bg1"/>
              </a:solidFill>
              <a:latin typeface="Verdana" pitchFamily="34" charset="0"/>
              <a:ea typeface="Verdana" pitchFamily="34" charset="0"/>
              <a:cs typeface="Verdana" pitchFamily="34" charset="0"/>
            </a:endParaRPr>
          </a:p>
        </p:txBody>
      </p:sp>
      <p:pic>
        <p:nvPicPr>
          <p:cNvPr id="17410" name="Picture 2" descr="Afficher l'image d'origine"/>
          <p:cNvPicPr>
            <a:picLocks noChangeAspect="1" noChangeArrowheads="1"/>
          </p:cNvPicPr>
          <p:nvPr/>
        </p:nvPicPr>
        <p:blipFill>
          <a:blip r:embed="rId2"/>
          <a:srcRect/>
          <a:stretch>
            <a:fillRect/>
          </a:stretch>
        </p:blipFill>
        <p:spPr bwMode="auto">
          <a:xfrm>
            <a:off x="3480886" y="214290"/>
            <a:ext cx="5468230" cy="3643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142984"/>
            <a:ext cx="2900354" cy="1143000"/>
          </a:xfrm>
        </p:spPr>
        <p:txBody>
          <a:bodyPr>
            <a:normAutofit fontScale="90000"/>
          </a:bodyPr>
          <a:lstStyle/>
          <a:p>
            <a:r>
              <a:rPr lang="fr-FR" b="1" dirty="0" smtClean="0">
                <a:latin typeface="Verdana" pitchFamily="34" charset="0"/>
                <a:ea typeface="Verdana" pitchFamily="34" charset="0"/>
                <a:cs typeface="Verdana" pitchFamily="34" charset="0"/>
              </a:rPr>
              <a:t>Partie II.</a:t>
            </a:r>
            <a:endParaRPr lang="fr-FR" b="1" dirty="0">
              <a:latin typeface="Verdana" pitchFamily="34" charset="0"/>
              <a:ea typeface="Verdana" pitchFamily="34" charset="0"/>
              <a:cs typeface="Verdana" pitchFamily="34" charset="0"/>
            </a:endParaRPr>
          </a:p>
        </p:txBody>
      </p:sp>
      <p:sp>
        <p:nvSpPr>
          <p:cNvPr id="4" name="ZoneTexte 3"/>
          <p:cNvSpPr txBox="1"/>
          <p:nvPr/>
        </p:nvSpPr>
        <p:spPr>
          <a:xfrm>
            <a:off x="142844" y="3214686"/>
            <a:ext cx="8858312" cy="3477875"/>
          </a:xfrm>
          <a:prstGeom prst="rect">
            <a:avLst/>
          </a:prstGeom>
          <a:noFill/>
        </p:spPr>
        <p:txBody>
          <a:bodyPr wrap="square" rtlCol="0">
            <a:spAutoFit/>
          </a:bodyPr>
          <a:lstStyle/>
          <a:p>
            <a:r>
              <a:rPr lang="fr-FR" sz="2000" b="1" dirty="0" smtClean="0">
                <a:solidFill>
                  <a:schemeClr val="bg1"/>
                </a:solidFill>
                <a:latin typeface="Verdana" pitchFamily="34" charset="0"/>
                <a:ea typeface="Verdana" pitchFamily="34" charset="0"/>
                <a:cs typeface="Verdana" pitchFamily="34" charset="0"/>
              </a:rPr>
              <a:t>Adaptation </a:t>
            </a:r>
            <a:r>
              <a:rPr lang="fr-FR" sz="2000" b="1" dirty="0">
                <a:solidFill>
                  <a:schemeClr val="bg1"/>
                </a:solidFill>
                <a:latin typeface="Verdana" pitchFamily="34" charset="0"/>
                <a:ea typeface="Verdana" pitchFamily="34" charset="0"/>
                <a:cs typeface="Verdana" pitchFamily="34" charset="0"/>
              </a:rPr>
              <a:t>cardiovasculaire</a:t>
            </a:r>
            <a:r>
              <a:rPr lang="fr-FR" sz="2000" dirty="0">
                <a:solidFill>
                  <a:schemeClr val="bg1"/>
                </a:solidFill>
                <a:latin typeface="Verdana" pitchFamily="34" charset="0"/>
                <a:ea typeface="Verdana" pitchFamily="34" charset="0"/>
                <a:cs typeface="Verdana" pitchFamily="34" charset="0"/>
              </a:rPr>
              <a:t> : L'augmentation graduelle du rythme cardiaque au cours de l'échauffement prépare le cœur à faire des efforts plus soutenus.</a:t>
            </a:r>
          </a:p>
          <a:p>
            <a:r>
              <a:rPr lang="fr-FR" sz="2000" dirty="0">
                <a:solidFill>
                  <a:schemeClr val="bg1"/>
                </a:solidFill>
                <a:latin typeface="Verdana" pitchFamily="34" charset="0"/>
                <a:ea typeface="Verdana" pitchFamily="34" charset="0"/>
                <a:cs typeface="Verdana" pitchFamily="34" charset="0"/>
              </a:rPr>
              <a:t>La hausse de la température provoque aussi une dilatation des vaisseaux sanguins (vasodilatation), ce qui amène plus de sang et donc plus de dioxygène dans les muscles. De plus cela permet une meilleure élimination des déchets fabriqués lors des réactions chimiques.</a:t>
            </a:r>
          </a:p>
          <a:p>
            <a:r>
              <a:rPr lang="fr-FR" sz="2000" dirty="0">
                <a:solidFill>
                  <a:schemeClr val="bg1"/>
                </a:solidFill>
                <a:latin typeface="Verdana" pitchFamily="34" charset="0"/>
                <a:ea typeface="Verdana" pitchFamily="34" charset="0"/>
                <a:cs typeface="Verdana" pitchFamily="34" charset="0"/>
              </a:rPr>
              <a:t>Une température plus élevée accroît aussi l'efficacité des réactions chimiques (fabrication d’énergie vue en 5</a:t>
            </a:r>
            <a:r>
              <a:rPr lang="fr-FR" sz="2000" baseline="30000" dirty="0">
                <a:solidFill>
                  <a:schemeClr val="bg1"/>
                </a:solidFill>
                <a:latin typeface="Verdana" pitchFamily="34" charset="0"/>
                <a:ea typeface="Verdana" pitchFamily="34" charset="0"/>
                <a:cs typeface="Verdana" pitchFamily="34" charset="0"/>
              </a:rPr>
              <a:t>ème</a:t>
            </a:r>
            <a:r>
              <a:rPr lang="fr-FR" sz="2000" dirty="0">
                <a:solidFill>
                  <a:schemeClr val="bg1"/>
                </a:solidFill>
                <a:latin typeface="Verdana" pitchFamily="34" charset="0"/>
                <a:ea typeface="Verdana" pitchFamily="34" charset="0"/>
                <a:cs typeface="Verdana" pitchFamily="34" charset="0"/>
              </a:rPr>
              <a:t>) dans les cellules musculaires</a:t>
            </a:r>
            <a:r>
              <a:rPr lang="fr-FR" sz="2000" dirty="0" smtClean="0">
                <a:solidFill>
                  <a:schemeClr val="bg1"/>
                </a:solidFill>
                <a:latin typeface="Verdana" pitchFamily="34" charset="0"/>
                <a:ea typeface="Verdana" pitchFamily="34" charset="0"/>
                <a:cs typeface="Verdana" pitchFamily="34" charset="0"/>
              </a:rPr>
              <a:t>.</a:t>
            </a:r>
            <a:endParaRPr lang="fr-FR" sz="2000" dirty="0">
              <a:solidFill>
                <a:schemeClr val="bg1"/>
              </a:solidFill>
              <a:latin typeface="Verdana" pitchFamily="34" charset="0"/>
              <a:ea typeface="Verdana" pitchFamily="34" charset="0"/>
              <a:cs typeface="Verdana" pitchFamily="34" charset="0"/>
            </a:endParaRPr>
          </a:p>
        </p:txBody>
      </p:sp>
      <p:pic>
        <p:nvPicPr>
          <p:cNvPr id="11267" name="Picture 3" descr="Afficher l'image d'origine"/>
          <p:cNvPicPr>
            <a:picLocks noChangeAspect="1" noChangeArrowheads="1"/>
          </p:cNvPicPr>
          <p:nvPr/>
        </p:nvPicPr>
        <p:blipFill>
          <a:blip r:embed="rId2"/>
          <a:srcRect/>
          <a:stretch>
            <a:fillRect/>
          </a:stretch>
        </p:blipFill>
        <p:spPr bwMode="auto">
          <a:xfrm>
            <a:off x="4000496" y="142853"/>
            <a:ext cx="5000613" cy="30145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500174"/>
            <a:ext cx="2828916" cy="1143000"/>
          </a:xfrm>
        </p:spPr>
        <p:txBody>
          <a:bodyPr>
            <a:normAutofit fontScale="90000"/>
          </a:bodyPr>
          <a:lstStyle/>
          <a:p>
            <a:r>
              <a:rPr lang="fr-FR" sz="4000" b="1" dirty="0" smtClean="0">
                <a:latin typeface="Verdana" pitchFamily="34" charset="0"/>
                <a:ea typeface="Verdana" pitchFamily="34" charset="0"/>
                <a:cs typeface="Verdana" pitchFamily="34" charset="0"/>
              </a:rPr>
              <a:t>Partie III.</a:t>
            </a:r>
            <a:endParaRPr lang="fr-FR" sz="4000" b="1" dirty="0">
              <a:latin typeface="Verdana" pitchFamily="34" charset="0"/>
              <a:ea typeface="Verdana" pitchFamily="34" charset="0"/>
              <a:cs typeface="Verdana" pitchFamily="34" charset="0"/>
            </a:endParaRPr>
          </a:p>
        </p:txBody>
      </p:sp>
      <p:sp>
        <p:nvSpPr>
          <p:cNvPr id="4" name="ZoneTexte 3"/>
          <p:cNvSpPr txBox="1"/>
          <p:nvPr/>
        </p:nvSpPr>
        <p:spPr>
          <a:xfrm>
            <a:off x="214282" y="4143380"/>
            <a:ext cx="8715436" cy="2554545"/>
          </a:xfrm>
          <a:prstGeom prst="rect">
            <a:avLst/>
          </a:prstGeom>
          <a:noFill/>
        </p:spPr>
        <p:txBody>
          <a:bodyPr wrap="square" rtlCol="0">
            <a:spAutoFit/>
          </a:bodyPr>
          <a:lstStyle/>
          <a:p>
            <a:r>
              <a:rPr lang="fr-FR" sz="2000" b="1" dirty="0" smtClean="0">
                <a:solidFill>
                  <a:schemeClr val="bg1"/>
                </a:solidFill>
                <a:latin typeface="Verdana" pitchFamily="34" charset="0"/>
                <a:ea typeface="Verdana" pitchFamily="34" charset="0"/>
                <a:cs typeface="Verdana" pitchFamily="34" charset="0"/>
              </a:rPr>
              <a:t>L’échauffement </a:t>
            </a:r>
            <a:r>
              <a:rPr lang="fr-FR" sz="2000" b="1" dirty="0">
                <a:solidFill>
                  <a:schemeClr val="bg1"/>
                </a:solidFill>
                <a:latin typeface="Verdana" pitchFamily="34" charset="0"/>
                <a:ea typeface="Verdana" pitchFamily="34" charset="0"/>
                <a:cs typeface="Verdana" pitchFamily="34" charset="0"/>
              </a:rPr>
              <a:t>a donc 2 objectifs :  </a:t>
            </a:r>
            <a:endParaRPr lang="fr-FR" sz="2000" dirty="0">
              <a:solidFill>
                <a:schemeClr val="bg1"/>
              </a:solidFill>
              <a:latin typeface="Verdana" pitchFamily="34" charset="0"/>
              <a:ea typeface="Verdana" pitchFamily="34" charset="0"/>
              <a:cs typeface="Verdana" pitchFamily="34" charset="0"/>
            </a:endParaRPr>
          </a:p>
          <a:p>
            <a:pPr lvl="0"/>
            <a:r>
              <a:rPr lang="fr-FR" sz="2000" b="1" dirty="0">
                <a:solidFill>
                  <a:schemeClr val="bg1"/>
                </a:solidFill>
                <a:latin typeface="Verdana" pitchFamily="34" charset="0"/>
                <a:ea typeface="Verdana" pitchFamily="34" charset="0"/>
                <a:cs typeface="Verdana" pitchFamily="34" charset="0"/>
              </a:rPr>
              <a:t>Elever le niveau de </a:t>
            </a:r>
            <a:r>
              <a:rPr lang="fr-FR" sz="2000" b="1" dirty="0" smtClean="0">
                <a:solidFill>
                  <a:schemeClr val="bg1"/>
                </a:solidFill>
                <a:latin typeface="Verdana" pitchFamily="34" charset="0"/>
                <a:ea typeface="Verdana" pitchFamily="34" charset="0"/>
                <a:cs typeface="Verdana" pitchFamily="34" charset="0"/>
              </a:rPr>
              <a:t>prestation</a:t>
            </a:r>
            <a:endParaRPr lang="fr-FR" sz="2000" dirty="0">
              <a:solidFill>
                <a:schemeClr val="bg1"/>
              </a:solidFill>
              <a:latin typeface="Verdana" pitchFamily="34" charset="0"/>
              <a:ea typeface="Verdana" pitchFamily="34" charset="0"/>
              <a:cs typeface="Verdana" pitchFamily="34" charset="0"/>
            </a:endParaRPr>
          </a:p>
          <a:p>
            <a:pPr lvl="0"/>
            <a:r>
              <a:rPr lang="fr-FR" sz="2000" b="1" dirty="0">
                <a:solidFill>
                  <a:schemeClr val="bg1"/>
                </a:solidFill>
                <a:latin typeface="Verdana" pitchFamily="34" charset="0"/>
                <a:ea typeface="Verdana" pitchFamily="34" charset="0"/>
                <a:cs typeface="Verdana" pitchFamily="34" charset="0"/>
              </a:rPr>
              <a:t>Préserver l’organisme des blessures.</a:t>
            </a:r>
            <a:endParaRPr lang="fr-FR" sz="2000" dirty="0">
              <a:solidFill>
                <a:schemeClr val="bg1"/>
              </a:solidFill>
              <a:latin typeface="Verdana" pitchFamily="34" charset="0"/>
              <a:ea typeface="Verdana" pitchFamily="34" charset="0"/>
              <a:cs typeface="Verdana" pitchFamily="34" charset="0"/>
            </a:endParaRPr>
          </a:p>
          <a:p>
            <a:r>
              <a:rPr lang="fr-FR" sz="2000" b="1" dirty="0">
                <a:solidFill>
                  <a:schemeClr val="bg1"/>
                </a:solidFill>
                <a:latin typeface="Verdana" pitchFamily="34" charset="0"/>
                <a:ea typeface="Verdana" pitchFamily="34" charset="0"/>
                <a:cs typeface="Verdana" pitchFamily="34" charset="0"/>
              </a:rPr>
              <a:t>Mise en condition articulaire et musculaire</a:t>
            </a:r>
            <a:r>
              <a:rPr lang="fr-FR" sz="2000" dirty="0">
                <a:solidFill>
                  <a:schemeClr val="bg1"/>
                </a:solidFill>
                <a:latin typeface="Verdana" pitchFamily="34" charset="0"/>
                <a:ea typeface="Verdana" pitchFamily="34" charset="0"/>
                <a:cs typeface="Verdana" pitchFamily="34" charset="0"/>
              </a:rPr>
              <a:t> : La chaleur rend le lubrifiant naturel qui circule dans nos articulations (la synovie) plus fluide, et favorise ainsi l'amplitude articulaire. La chaleur diminue aussi la résistance du tissu conjonctif et musculaire, ce qui favorise l'élongation du muscle.</a:t>
            </a:r>
          </a:p>
        </p:txBody>
      </p:sp>
      <p:pic>
        <p:nvPicPr>
          <p:cNvPr id="12290" name="Picture 2" descr="Afficher l'image d'origine"/>
          <p:cNvPicPr>
            <a:picLocks noChangeAspect="1" noChangeArrowheads="1"/>
          </p:cNvPicPr>
          <p:nvPr/>
        </p:nvPicPr>
        <p:blipFill>
          <a:blip r:embed="rId2"/>
          <a:srcRect/>
          <a:stretch>
            <a:fillRect/>
          </a:stretch>
        </p:blipFill>
        <p:spPr bwMode="auto">
          <a:xfrm>
            <a:off x="3386317" y="142852"/>
            <a:ext cx="5629082" cy="364333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sz="4000" b="1" dirty="0" smtClean="0">
                <a:latin typeface="Verdana" pitchFamily="34" charset="0"/>
                <a:ea typeface="Verdana" pitchFamily="34" charset="0"/>
                <a:cs typeface="Verdana" pitchFamily="34" charset="0"/>
              </a:rPr>
              <a:t>Trois Parties.</a:t>
            </a:r>
            <a:endParaRPr lang="fr-FR" sz="4000" b="1" dirty="0">
              <a:latin typeface="Verdana" pitchFamily="34" charset="0"/>
              <a:ea typeface="Verdana" pitchFamily="34" charset="0"/>
              <a:cs typeface="Verdana" pitchFamily="34" charset="0"/>
            </a:endParaRPr>
          </a:p>
        </p:txBody>
      </p:sp>
      <p:sp>
        <p:nvSpPr>
          <p:cNvPr id="4" name="ZoneTexte 3"/>
          <p:cNvSpPr txBox="1"/>
          <p:nvPr/>
        </p:nvSpPr>
        <p:spPr>
          <a:xfrm>
            <a:off x="0" y="928670"/>
            <a:ext cx="9144000" cy="1077218"/>
          </a:xfrm>
          <a:prstGeom prst="rect">
            <a:avLst/>
          </a:prstGeom>
          <a:noFill/>
        </p:spPr>
        <p:txBody>
          <a:bodyPr wrap="square" rtlCol="0">
            <a:spAutoFit/>
          </a:bodyPr>
          <a:lstStyle/>
          <a:p>
            <a:r>
              <a:rPr lang="fr-FR" sz="1600" dirty="0" smtClean="0">
                <a:solidFill>
                  <a:schemeClr val="bg1"/>
                </a:solidFill>
                <a:latin typeface="Verdana" pitchFamily="34" charset="0"/>
                <a:ea typeface="Verdana" pitchFamily="34" charset="0"/>
                <a:cs typeface="Verdana" pitchFamily="34" charset="0"/>
              </a:rPr>
              <a:t>L’échauffement </a:t>
            </a:r>
            <a:r>
              <a:rPr lang="fr-FR" sz="1600" dirty="0">
                <a:solidFill>
                  <a:schemeClr val="bg1"/>
                </a:solidFill>
                <a:latin typeface="Verdana" pitchFamily="34" charset="0"/>
                <a:ea typeface="Verdana" pitchFamily="34" charset="0"/>
                <a:cs typeface="Verdana" pitchFamily="34" charset="0"/>
              </a:rPr>
              <a:t>permet </a:t>
            </a:r>
            <a:r>
              <a:rPr lang="fr-FR" sz="1600" b="1" dirty="0">
                <a:solidFill>
                  <a:schemeClr val="bg1"/>
                </a:solidFill>
                <a:latin typeface="Verdana" pitchFamily="34" charset="0"/>
                <a:ea typeface="Verdana" pitchFamily="34" charset="0"/>
                <a:cs typeface="Verdana" pitchFamily="34" charset="0"/>
              </a:rPr>
              <a:t>d’augmenter la température corporelle</a:t>
            </a:r>
            <a:r>
              <a:rPr lang="fr-FR" sz="1600" dirty="0">
                <a:solidFill>
                  <a:schemeClr val="bg1"/>
                </a:solidFill>
                <a:latin typeface="Verdana" pitchFamily="34" charset="0"/>
                <a:ea typeface="Verdana" pitchFamily="34" charset="0"/>
                <a:cs typeface="Verdana" pitchFamily="34" charset="0"/>
              </a:rPr>
              <a:t>.</a:t>
            </a:r>
          </a:p>
          <a:p>
            <a:r>
              <a:rPr lang="fr-FR" sz="1600" b="1" dirty="0">
                <a:solidFill>
                  <a:schemeClr val="bg1"/>
                </a:solidFill>
                <a:latin typeface="Verdana" pitchFamily="34" charset="0"/>
                <a:ea typeface="Verdana" pitchFamily="34" charset="0"/>
                <a:cs typeface="Verdana" pitchFamily="34" charset="0"/>
              </a:rPr>
              <a:t>Mise en condition nerveuse</a:t>
            </a:r>
            <a:r>
              <a:rPr lang="fr-FR" sz="1600" dirty="0">
                <a:solidFill>
                  <a:schemeClr val="bg1"/>
                </a:solidFill>
                <a:latin typeface="Verdana" pitchFamily="34" charset="0"/>
                <a:ea typeface="Verdana" pitchFamily="34" charset="0"/>
                <a:cs typeface="Verdana" pitchFamily="34" charset="0"/>
              </a:rPr>
              <a:t> : La conduction des messages nerveux jusqu’aux muscles s’accélère, lors d’un effort,  grâce à l’augmentation de la température corporelle. Cela permet une meilleure coordination des mouvements</a:t>
            </a:r>
            <a:r>
              <a:rPr lang="fr-FR" sz="1600" dirty="0" smtClean="0">
                <a:solidFill>
                  <a:schemeClr val="bg1"/>
                </a:solidFill>
                <a:latin typeface="Verdana" pitchFamily="34" charset="0"/>
                <a:ea typeface="Verdana" pitchFamily="34" charset="0"/>
                <a:cs typeface="Verdana" pitchFamily="34" charset="0"/>
              </a:rPr>
              <a:t>.</a:t>
            </a:r>
            <a:endParaRPr lang="fr-FR" sz="1600" dirty="0">
              <a:solidFill>
                <a:schemeClr val="bg1"/>
              </a:solidFill>
              <a:latin typeface="Verdana" pitchFamily="34" charset="0"/>
              <a:ea typeface="Verdana" pitchFamily="34" charset="0"/>
              <a:cs typeface="Verdana" pitchFamily="34" charset="0"/>
            </a:endParaRPr>
          </a:p>
        </p:txBody>
      </p:sp>
      <p:sp>
        <p:nvSpPr>
          <p:cNvPr id="5" name="ZoneTexte 4"/>
          <p:cNvSpPr txBox="1"/>
          <p:nvPr/>
        </p:nvSpPr>
        <p:spPr>
          <a:xfrm>
            <a:off x="142844" y="2285992"/>
            <a:ext cx="9001156" cy="2062103"/>
          </a:xfrm>
          <a:prstGeom prst="rect">
            <a:avLst/>
          </a:prstGeom>
          <a:noFill/>
        </p:spPr>
        <p:txBody>
          <a:bodyPr wrap="square" rtlCol="0">
            <a:spAutoFit/>
          </a:bodyPr>
          <a:lstStyle/>
          <a:p>
            <a:r>
              <a:rPr lang="fr-FR" sz="1600" b="1" dirty="0" smtClean="0">
                <a:solidFill>
                  <a:schemeClr val="bg1"/>
                </a:solidFill>
                <a:latin typeface="Verdana" pitchFamily="34" charset="0"/>
                <a:ea typeface="Verdana" pitchFamily="34" charset="0"/>
                <a:cs typeface="Verdana" pitchFamily="34" charset="0"/>
              </a:rPr>
              <a:t>Adaptation </a:t>
            </a:r>
            <a:r>
              <a:rPr lang="fr-FR" sz="1600" b="1" dirty="0">
                <a:solidFill>
                  <a:schemeClr val="bg1"/>
                </a:solidFill>
                <a:latin typeface="Verdana" pitchFamily="34" charset="0"/>
                <a:ea typeface="Verdana" pitchFamily="34" charset="0"/>
                <a:cs typeface="Verdana" pitchFamily="34" charset="0"/>
              </a:rPr>
              <a:t>cardiovasculaire</a:t>
            </a:r>
            <a:r>
              <a:rPr lang="fr-FR" sz="1600" dirty="0">
                <a:solidFill>
                  <a:schemeClr val="bg1"/>
                </a:solidFill>
                <a:latin typeface="Verdana" pitchFamily="34" charset="0"/>
                <a:ea typeface="Verdana" pitchFamily="34" charset="0"/>
                <a:cs typeface="Verdana" pitchFamily="34" charset="0"/>
              </a:rPr>
              <a:t> : L'augmentation graduelle du rythme cardiaque au cours de l'échauffement prépare le cœur à faire des efforts plus soutenus.</a:t>
            </a:r>
          </a:p>
          <a:p>
            <a:r>
              <a:rPr lang="fr-FR" sz="1600" dirty="0">
                <a:solidFill>
                  <a:schemeClr val="bg1"/>
                </a:solidFill>
                <a:latin typeface="Verdana" pitchFamily="34" charset="0"/>
                <a:ea typeface="Verdana" pitchFamily="34" charset="0"/>
                <a:cs typeface="Verdana" pitchFamily="34" charset="0"/>
              </a:rPr>
              <a:t>La hausse de la température provoque aussi une dilatation des vaisseaux sanguins (vasodilatation), ce qui amène plus de sang et donc plus de dioxygène dans les muscles. De plus cela permet une meilleure élimination des déchets fabriqués lors des réactions chimiques.</a:t>
            </a:r>
          </a:p>
          <a:p>
            <a:r>
              <a:rPr lang="fr-FR" sz="1600" dirty="0">
                <a:solidFill>
                  <a:schemeClr val="bg1"/>
                </a:solidFill>
                <a:latin typeface="Verdana" pitchFamily="34" charset="0"/>
                <a:ea typeface="Verdana" pitchFamily="34" charset="0"/>
                <a:cs typeface="Verdana" pitchFamily="34" charset="0"/>
              </a:rPr>
              <a:t>Une température plus élevée accroît aussi l'efficacité des réactions chimiques (fabrication d’énergie vue en 5</a:t>
            </a:r>
            <a:r>
              <a:rPr lang="fr-FR" sz="1600" baseline="30000" dirty="0">
                <a:solidFill>
                  <a:schemeClr val="bg1"/>
                </a:solidFill>
                <a:latin typeface="Verdana" pitchFamily="34" charset="0"/>
                <a:ea typeface="Verdana" pitchFamily="34" charset="0"/>
                <a:cs typeface="Verdana" pitchFamily="34" charset="0"/>
              </a:rPr>
              <a:t>ème</a:t>
            </a:r>
            <a:r>
              <a:rPr lang="fr-FR" sz="1600" dirty="0">
                <a:solidFill>
                  <a:schemeClr val="bg1"/>
                </a:solidFill>
                <a:latin typeface="Verdana" pitchFamily="34" charset="0"/>
                <a:ea typeface="Verdana" pitchFamily="34" charset="0"/>
                <a:cs typeface="Verdana" pitchFamily="34" charset="0"/>
              </a:rPr>
              <a:t>) dans les cellules musculaires</a:t>
            </a:r>
            <a:r>
              <a:rPr lang="fr-FR" sz="1600" dirty="0" smtClean="0">
                <a:solidFill>
                  <a:schemeClr val="bg1"/>
                </a:solidFill>
                <a:latin typeface="Verdana" pitchFamily="34" charset="0"/>
                <a:ea typeface="Verdana" pitchFamily="34" charset="0"/>
                <a:cs typeface="Verdana" pitchFamily="34" charset="0"/>
              </a:rPr>
              <a:t>.</a:t>
            </a:r>
            <a:endParaRPr lang="fr-FR" sz="1600" dirty="0">
              <a:solidFill>
                <a:schemeClr val="bg1"/>
              </a:solidFill>
              <a:latin typeface="Verdana" pitchFamily="34" charset="0"/>
              <a:ea typeface="Verdana" pitchFamily="34" charset="0"/>
              <a:cs typeface="Verdana" pitchFamily="34" charset="0"/>
            </a:endParaRPr>
          </a:p>
        </p:txBody>
      </p:sp>
      <p:sp>
        <p:nvSpPr>
          <p:cNvPr id="6" name="ZoneTexte 5"/>
          <p:cNvSpPr txBox="1"/>
          <p:nvPr/>
        </p:nvSpPr>
        <p:spPr>
          <a:xfrm>
            <a:off x="428596" y="4643446"/>
            <a:ext cx="8715404" cy="1815882"/>
          </a:xfrm>
          <a:prstGeom prst="rect">
            <a:avLst/>
          </a:prstGeom>
          <a:noFill/>
        </p:spPr>
        <p:txBody>
          <a:bodyPr wrap="square" rtlCol="0">
            <a:spAutoFit/>
          </a:bodyPr>
          <a:lstStyle/>
          <a:p>
            <a:r>
              <a:rPr lang="fr-FR" sz="1600" b="1" dirty="0" smtClean="0">
                <a:solidFill>
                  <a:schemeClr val="bg1"/>
                </a:solidFill>
                <a:latin typeface="Verdana" pitchFamily="34" charset="0"/>
                <a:ea typeface="Verdana" pitchFamily="34" charset="0"/>
                <a:cs typeface="Verdana" pitchFamily="34" charset="0"/>
              </a:rPr>
              <a:t>L’échauffement </a:t>
            </a:r>
            <a:r>
              <a:rPr lang="fr-FR" sz="1600" b="1" dirty="0">
                <a:solidFill>
                  <a:schemeClr val="bg1"/>
                </a:solidFill>
                <a:latin typeface="Verdana" pitchFamily="34" charset="0"/>
                <a:ea typeface="Verdana" pitchFamily="34" charset="0"/>
                <a:cs typeface="Verdana" pitchFamily="34" charset="0"/>
              </a:rPr>
              <a:t>a donc 2 objectifs :  </a:t>
            </a:r>
            <a:endParaRPr lang="fr-FR" sz="1600" dirty="0">
              <a:solidFill>
                <a:schemeClr val="bg1"/>
              </a:solidFill>
              <a:latin typeface="Verdana" pitchFamily="34" charset="0"/>
              <a:ea typeface="Verdana" pitchFamily="34" charset="0"/>
              <a:cs typeface="Verdana" pitchFamily="34" charset="0"/>
            </a:endParaRPr>
          </a:p>
          <a:p>
            <a:pPr lvl="0"/>
            <a:r>
              <a:rPr lang="fr-FR" sz="1600" b="1" dirty="0">
                <a:solidFill>
                  <a:schemeClr val="bg1"/>
                </a:solidFill>
                <a:latin typeface="Verdana" pitchFamily="34" charset="0"/>
                <a:ea typeface="Verdana" pitchFamily="34" charset="0"/>
                <a:cs typeface="Verdana" pitchFamily="34" charset="0"/>
              </a:rPr>
              <a:t>Elever le niveau de </a:t>
            </a:r>
            <a:r>
              <a:rPr lang="fr-FR" sz="1600" b="1" dirty="0" smtClean="0">
                <a:solidFill>
                  <a:schemeClr val="bg1"/>
                </a:solidFill>
                <a:latin typeface="Verdana" pitchFamily="34" charset="0"/>
                <a:ea typeface="Verdana" pitchFamily="34" charset="0"/>
                <a:cs typeface="Verdana" pitchFamily="34" charset="0"/>
              </a:rPr>
              <a:t>prestation</a:t>
            </a:r>
            <a:endParaRPr lang="fr-FR" sz="1600" dirty="0">
              <a:solidFill>
                <a:schemeClr val="bg1"/>
              </a:solidFill>
              <a:latin typeface="Verdana" pitchFamily="34" charset="0"/>
              <a:ea typeface="Verdana" pitchFamily="34" charset="0"/>
              <a:cs typeface="Verdana" pitchFamily="34" charset="0"/>
            </a:endParaRPr>
          </a:p>
          <a:p>
            <a:pPr lvl="0"/>
            <a:r>
              <a:rPr lang="fr-FR" sz="1600" b="1" dirty="0">
                <a:solidFill>
                  <a:schemeClr val="bg1"/>
                </a:solidFill>
                <a:latin typeface="Verdana" pitchFamily="34" charset="0"/>
                <a:ea typeface="Verdana" pitchFamily="34" charset="0"/>
                <a:cs typeface="Verdana" pitchFamily="34" charset="0"/>
              </a:rPr>
              <a:t>Préserver l’organisme des blessures.</a:t>
            </a:r>
            <a:endParaRPr lang="fr-FR" sz="1600" dirty="0">
              <a:solidFill>
                <a:schemeClr val="bg1"/>
              </a:solidFill>
              <a:latin typeface="Verdana" pitchFamily="34" charset="0"/>
              <a:ea typeface="Verdana" pitchFamily="34" charset="0"/>
              <a:cs typeface="Verdana" pitchFamily="34" charset="0"/>
            </a:endParaRPr>
          </a:p>
          <a:p>
            <a:r>
              <a:rPr lang="fr-FR" sz="1600" b="1" dirty="0">
                <a:solidFill>
                  <a:schemeClr val="bg1"/>
                </a:solidFill>
                <a:latin typeface="Verdana" pitchFamily="34" charset="0"/>
                <a:ea typeface="Verdana" pitchFamily="34" charset="0"/>
                <a:cs typeface="Verdana" pitchFamily="34" charset="0"/>
              </a:rPr>
              <a:t>Mise en condition articulaire et musculaire</a:t>
            </a:r>
            <a:r>
              <a:rPr lang="fr-FR" sz="1600" dirty="0">
                <a:solidFill>
                  <a:schemeClr val="bg1"/>
                </a:solidFill>
                <a:latin typeface="Verdana" pitchFamily="34" charset="0"/>
                <a:ea typeface="Verdana" pitchFamily="34" charset="0"/>
                <a:cs typeface="Verdana" pitchFamily="34" charset="0"/>
              </a:rPr>
              <a:t> : La chaleur rend le lubrifiant naturel qui circule dans nos articulations (la synovie) plus fluide, et favorise ainsi l'amplitude articulaire. La chaleur diminue aussi la résistance du tissu conjonctif et musculaire, ce qui favorise l'élongation du muscle.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84</Words>
  <Application>Microsoft Office PowerPoint</Application>
  <PresentationFormat>Affichage à l'écran (4:3)</PresentationFormat>
  <Paragraphs>23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EPI.</vt:lpstr>
      <vt:lpstr>Partie I.</vt:lpstr>
      <vt:lpstr>Partie II.</vt:lpstr>
      <vt:lpstr>Partie III.</vt:lpstr>
      <vt:lpstr>Trois Parties.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c:title>
  <dc:creator>utilisateur</dc:creator>
  <cp:lastModifiedBy>utilisateur</cp:lastModifiedBy>
  <cp:revision>4</cp:revision>
  <dcterms:created xsi:type="dcterms:W3CDTF">2016-11-15T08:22:21Z</dcterms:created>
  <dcterms:modified xsi:type="dcterms:W3CDTF">2016-11-16T10:05:05Z</dcterms:modified>
</cp:coreProperties>
</file>