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4" r:id="rId5"/>
    <p:sldId id="261" r:id="rId6"/>
    <p:sldId id="259" r:id="rId7"/>
    <p:sldId id="260" r:id="rId8"/>
    <p:sldId id="258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C103-34B9-4DD1-8A7D-94CECDB96406}" type="datetimeFigureOut">
              <a:rPr lang="fr-FR" smtClean="0"/>
              <a:pPr/>
              <a:t>12/09/2017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E040-9AEB-4E91-B08C-17450F2B2D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C103-34B9-4DD1-8A7D-94CECDB96406}" type="datetimeFigureOut">
              <a:rPr lang="fr-FR" smtClean="0"/>
              <a:pPr/>
              <a:t>12/09/2017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E040-9AEB-4E91-B08C-17450F2B2D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C103-34B9-4DD1-8A7D-94CECDB96406}" type="datetimeFigureOut">
              <a:rPr lang="fr-FR" smtClean="0"/>
              <a:pPr/>
              <a:t>12/09/2017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E040-9AEB-4E91-B08C-17450F2B2D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C103-34B9-4DD1-8A7D-94CECDB96406}" type="datetimeFigureOut">
              <a:rPr lang="fr-FR" smtClean="0"/>
              <a:pPr/>
              <a:t>12/09/2017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E040-9AEB-4E91-B08C-17450F2B2D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C103-34B9-4DD1-8A7D-94CECDB96406}" type="datetimeFigureOut">
              <a:rPr lang="fr-FR" smtClean="0"/>
              <a:pPr/>
              <a:t>12/09/2017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E040-9AEB-4E91-B08C-17450F2B2D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C103-34B9-4DD1-8A7D-94CECDB96406}" type="datetimeFigureOut">
              <a:rPr lang="fr-FR" smtClean="0"/>
              <a:pPr/>
              <a:t>12/09/2017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E040-9AEB-4E91-B08C-17450F2B2D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C103-34B9-4DD1-8A7D-94CECDB96406}" type="datetimeFigureOut">
              <a:rPr lang="fr-FR" smtClean="0"/>
              <a:pPr/>
              <a:t>12/09/2017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E040-9AEB-4E91-B08C-17450F2B2D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C103-34B9-4DD1-8A7D-94CECDB96406}" type="datetimeFigureOut">
              <a:rPr lang="fr-FR" smtClean="0"/>
              <a:pPr/>
              <a:t>12/09/2017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E040-9AEB-4E91-B08C-17450F2B2D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C103-34B9-4DD1-8A7D-94CECDB96406}" type="datetimeFigureOut">
              <a:rPr lang="fr-FR" smtClean="0"/>
              <a:pPr/>
              <a:t>12/09/2017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E040-9AEB-4E91-B08C-17450F2B2D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C103-34B9-4DD1-8A7D-94CECDB96406}" type="datetimeFigureOut">
              <a:rPr lang="fr-FR" smtClean="0"/>
              <a:pPr/>
              <a:t>12/09/2017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E040-9AEB-4E91-B08C-17450F2B2D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C103-34B9-4DD1-8A7D-94CECDB96406}" type="datetimeFigureOut">
              <a:rPr lang="fr-FR" smtClean="0"/>
              <a:pPr/>
              <a:t>12/09/2017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E040-9AEB-4E91-B08C-17450F2B2D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DC103-34B9-4DD1-8A7D-94CECDB96406}" type="datetimeFigureOut">
              <a:rPr lang="fr-FR" smtClean="0"/>
              <a:pPr/>
              <a:t>12/09/2017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DE040-9AEB-4E91-B08C-17450F2B2D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ZAz1Tdd6Z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/>
              <a:t>Reproduction sexuée et conditions du milieu</a:t>
            </a:r>
            <a:r>
              <a:rPr lang="fr-FR" dirty="0"/>
              <a:t>.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re rous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604" y="3786190"/>
            <a:ext cx="4214100" cy="2754314"/>
          </a:xfrm>
          <a:prstGeom prst="rect">
            <a:avLst/>
          </a:prstGeom>
        </p:spPr>
      </p:pic>
      <p:pic>
        <p:nvPicPr>
          <p:cNvPr id="7" name="Image 6" descr="gr repro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500042"/>
            <a:ext cx="4252358" cy="2682876"/>
          </a:xfrm>
          <a:prstGeom prst="rect">
            <a:avLst/>
          </a:prstGeom>
        </p:spPr>
      </p:pic>
      <p:pic>
        <p:nvPicPr>
          <p:cNvPr id="8" name="Image 7" descr="merle-noi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571876"/>
            <a:ext cx="4714875" cy="3143250"/>
          </a:xfrm>
          <a:prstGeom prst="rect">
            <a:avLst/>
          </a:prstGeom>
        </p:spPr>
      </p:pic>
      <p:pic>
        <p:nvPicPr>
          <p:cNvPr id="9" name="Image 8" descr="marcassin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214290"/>
            <a:ext cx="4284139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00496" y="142852"/>
            <a:ext cx="4929222" cy="1785950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Relation </a:t>
            </a:r>
            <a:r>
              <a:rPr lang="fr-FR" sz="3600" b="1" dirty="0"/>
              <a:t>entre les sources alimentaires et la reproduction </a:t>
            </a:r>
            <a:r>
              <a:rPr lang="fr-FR" sz="3600" b="1" dirty="0" smtClean="0"/>
              <a:t>sexuée</a:t>
            </a:r>
            <a:endParaRPr lang="fr-FR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3429000"/>
            <a:ext cx="2928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2) Que </a:t>
            </a:r>
            <a:r>
              <a:rPr lang="fr-FR" dirty="0">
                <a:latin typeface="Verdana" pitchFamily="34" charset="0"/>
                <a:ea typeface="Verdana" pitchFamily="34" charset="0"/>
                <a:cs typeface="Verdana" pitchFamily="34" charset="0"/>
              </a:rPr>
              <a:t>peut –on conclure de </a:t>
            </a:r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ces documents</a:t>
            </a:r>
            <a:r>
              <a:rPr lang="fr-FR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Image 4" descr="marcass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3748620" cy="2500330"/>
          </a:xfrm>
          <a:prstGeom prst="rect">
            <a:avLst/>
          </a:prstGeom>
        </p:spPr>
      </p:pic>
      <p:pic>
        <p:nvPicPr>
          <p:cNvPr id="6" name="Image 5" descr="gla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071942"/>
            <a:ext cx="4143404" cy="2621905"/>
          </a:xfrm>
          <a:prstGeom prst="rect">
            <a:avLst/>
          </a:prstGeom>
        </p:spPr>
      </p:pic>
      <p:pic>
        <p:nvPicPr>
          <p:cNvPr id="8" name="Image 7" descr="alime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2214554"/>
            <a:ext cx="3109662" cy="450059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500562" y="5357826"/>
            <a:ext cx="1285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Grosse production de glands en 1975 et 1976</a:t>
            </a:r>
            <a:endParaRPr lang="fr-FR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500430" y="2571744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1) Quelle </a:t>
            </a:r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 le régime alimentaire du sanglier </a:t>
            </a:r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fr-F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4546" y="142852"/>
            <a:ext cx="6929454" cy="1214446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Relation </a:t>
            </a:r>
            <a:r>
              <a:rPr lang="fr-FR" sz="3200" b="1" dirty="0"/>
              <a:t>entre les sources alimentaires et la reproduction </a:t>
            </a:r>
            <a:r>
              <a:rPr lang="fr-FR" sz="3200" b="1" dirty="0" smtClean="0"/>
              <a:t>sexuée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142844" y="164305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Verdana" pitchFamily="34" charset="0"/>
                <a:ea typeface="Verdana" pitchFamily="34" charset="0"/>
                <a:cs typeface="Verdana" pitchFamily="34" charset="0"/>
              </a:rPr>
              <a:t>Quelle est le régime alimentaire du sanglier </a:t>
            </a:r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Image 4" descr="marcass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1928826" cy="1286527"/>
          </a:xfrm>
          <a:prstGeom prst="rect">
            <a:avLst/>
          </a:prstGeom>
        </p:spPr>
      </p:pic>
      <p:pic>
        <p:nvPicPr>
          <p:cNvPr id="6" name="Image 5" descr="gla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104659"/>
            <a:ext cx="4143404" cy="2621905"/>
          </a:xfrm>
          <a:prstGeom prst="rect">
            <a:avLst/>
          </a:prstGeom>
        </p:spPr>
      </p:pic>
      <p:pic>
        <p:nvPicPr>
          <p:cNvPr id="8" name="Image 7" descr="alime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54" y="3765431"/>
            <a:ext cx="2038091" cy="294971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500562" y="5214950"/>
            <a:ext cx="15716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Grosse production de glands en 1975 et 1976</a:t>
            </a:r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844" y="2928934"/>
            <a:ext cx="22145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Que peut –on conclure de ces documents ?</a:t>
            </a:r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000496" y="1571612"/>
            <a:ext cx="4857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sanglier est omnivore: il mange des aliments d’origine animale et végétales (glands 50%)</a:t>
            </a:r>
            <a:endParaRPr lang="fr-FR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357422" y="2857496"/>
            <a:ext cx="6429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reproduction du sanglier augmente lorsque la production de glands augmentent. (passe de 4 à 5 embryons par laie)</a:t>
            </a:r>
            <a:endParaRPr lang="fr-FR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b="1" dirty="0" smtClean="0"/>
              <a:t>Les conditions de vie et reproduction sexuée.</a:t>
            </a:r>
            <a:endParaRPr lang="fr-FR" sz="36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85720" y="1285860"/>
          <a:ext cx="8572560" cy="534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/>
                <a:gridCol w="2214578"/>
                <a:gridCol w="2214578"/>
                <a:gridCol w="264320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Sanglier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Merle noir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hlinkClick r:id="rId2"/>
                        </a:rPr>
                        <a:t>Grenouille rousse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Groupe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mammifères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Oiseaux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Anoures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Milieu de vie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Terrestre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Terrestre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Terrestre</a:t>
                      </a:r>
                      <a:r>
                        <a:rPr lang="fr-FR" baseline="0" dirty="0" smtClean="0"/>
                        <a:t> et aquatique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Reproduction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Accouplement</a:t>
                      </a:r>
                      <a:r>
                        <a:rPr lang="fr-FR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en hiver et fécondation interne. L’espèce est vivipare.</a:t>
                      </a:r>
                      <a:endParaRPr lang="fr-F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Accouplement, puis fécondation interne. L’espèce est ovipare.</a:t>
                      </a:r>
                      <a:endParaRPr lang="fr-F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Accouplement dans un point d’eau. Le mâle fertilise les œufs en même temps que la</a:t>
                      </a:r>
                      <a:r>
                        <a:rPr lang="fr-FR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femelle les produit. Les œufs contiennent une substance qui les protège du dessèchement et nourrit l’embryon.</a:t>
                      </a:r>
                      <a:endParaRPr lang="fr-F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Fécondation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La laie prépare un nid et met bas. Entre 2 et 10 marcassins protèges des prédateurs par la laie. Le taux de mortalité des</a:t>
                      </a:r>
                      <a:r>
                        <a:rPr lang="fr-FR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jeunes est de 30 à 50 % en raison des hivers rudes.</a:t>
                      </a:r>
                      <a:endParaRPr lang="fr-F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 à 5 œufs sont couvés deux</a:t>
                      </a:r>
                      <a:r>
                        <a:rPr lang="fr-FR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semaines. 3 pontes maximum dans l’année. Le taux de survie des nids est de 53 % à cause des destruction des nids, de la prédation, des hivers rudes</a:t>
                      </a:r>
                      <a:endParaRPr lang="fr-F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Entre 700 et 4000 œufs produits mais 99 % de perte entre les œufs, les têtards et les jeunes adultes, due à la prédation, pollution et </a:t>
                      </a:r>
                      <a:r>
                        <a:rPr lang="fr-FR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dessèchement.</a:t>
                      </a:r>
                    </a:p>
                    <a:p>
                      <a:endParaRPr lang="fr-F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b="1" dirty="0" smtClean="0"/>
              <a:t>Les </a:t>
            </a:r>
            <a:r>
              <a:rPr lang="fr-FR" sz="3600" b="1" dirty="0"/>
              <a:t>conditions de vie et reproduction sexuée</a:t>
            </a:r>
            <a:r>
              <a:rPr lang="fr-FR" sz="3600" b="1" dirty="0" smtClean="0"/>
              <a:t>.</a:t>
            </a:r>
            <a:endParaRPr lang="fr-FR" sz="36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28596" y="1285860"/>
          <a:ext cx="8167703" cy="5434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9"/>
                <a:gridCol w="2226462"/>
                <a:gridCol w="2041926"/>
                <a:gridCol w="2041926"/>
              </a:tblGrid>
              <a:tr h="102042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Merle noir.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Sanglier.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Grenouille rousse.</a:t>
                      </a:r>
                      <a:endParaRPr lang="fr-FR" sz="2400" dirty="0"/>
                    </a:p>
                  </a:txBody>
                  <a:tcPr/>
                </a:tc>
              </a:tr>
              <a:tr h="7054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Verdana"/>
                          <a:ea typeface="Times New Roman"/>
                        </a:rPr>
                        <a:t>Milieu de reproduction</a:t>
                      </a:r>
                      <a:endParaRPr lang="fr-FR" sz="240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7054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Verdana"/>
                          <a:ea typeface="Times New Roman"/>
                        </a:rPr>
                        <a:t>Lieu de fécondation</a:t>
                      </a:r>
                      <a:endParaRPr lang="fr-FR" sz="240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7054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Verdana"/>
                          <a:ea typeface="Times New Roman"/>
                        </a:rPr>
                        <a:t>Nombre de descendants</a:t>
                      </a:r>
                      <a:endParaRPr lang="fr-FR" sz="240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7054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Verdana"/>
                          <a:ea typeface="Times New Roman"/>
                        </a:rPr>
                        <a:t>Protections de l’embryon</a:t>
                      </a:r>
                      <a:endParaRPr lang="fr-FR" sz="240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868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Verdana"/>
                          <a:ea typeface="Times New Roman"/>
                        </a:rPr>
                        <a:t>Taux de perte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8062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Verdana"/>
                          <a:ea typeface="Times New Roman"/>
                        </a:rPr>
                        <a:t>Cause des pertes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928926" y="250030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Terrestre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000364" y="314324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Interne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214678" y="385762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 à 5.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857488" y="4429132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Œuf avec coquille.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928926" y="521495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47 %.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500298" y="5715016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Destruction des nids, prédation, hivers rudes.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000628" y="250030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</a:t>
            </a:r>
            <a:r>
              <a:rPr lang="fr-FR" dirty="0" smtClean="0"/>
              <a:t>errestre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072066" y="314324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Interne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286380" y="385762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 à 10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857752" y="457200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Par la femelle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000628" y="521495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30 à 50 %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786314" y="5857892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Prédation, hivers rudes.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6929454" y="250030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  <a:r>
              <a:rPr lang="fr-FR" dirty="0" smtClean="0"/>
              <a:t>quatique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7000892" y="314324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Externe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6858016" y="385762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700 à 4000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6929454" y="4429132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Substance dans l’</a:t>
            </a:r>
            <a:r>
              <a:rPr lang="fr-FR" b="1" dirty="0"/>
              <a:t> </a:t>
            </a:r>
            <a:r>
              <a:rPr lang="fr-FR" dirty="0" smtClean="0"/>
              <a:t>œuf</a:t>
            </a:r>
            <a:endParaRPr lang="fr-FR" dirty="0">
              <a:latin typeface="+mj-lt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143768" y="521495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99 %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6715140" y="5715016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Prédation, pollution et dessèchement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Les conditions de vie et reproduction sexuée.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00034" y="2071678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Conclusion</a:t>
            </a:r>
            <a:endParaRPr lang="fr-FR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28596" y="3071810"/>
            <a:ext cx="82153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milieu aquatique, la fécondation est en général 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externe 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avec production de 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nombreuses cellules œufs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Les pertes sont nombreuses.</a:t>
            </a:r>
          </a:p>
          <a:p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milieu terrestre, la fécondation est en général 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interne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et le nombre de cellules œufs est plus 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restreint.</a:t>
            </a:r>
          </a:p>
          <a:p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 protections 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supplémentaires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favorisent leur survie.</a:t>
            </a:r>
          </a:p>
          <a:p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 ressources alimentaires disponibles influent sur la fécondité.</a:t>
            </a:r>
            <a:endParaRPr lang="fr-F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86380" y="5500702"/>
            <a:ext cx="3686172" cy="1143000"/>
          </a:xfrm>
        </p:spPr>
        <p:txBody>
          <a:bodyPr/>
          <a:lstStyle/>
          <a:p>
            <a:r>
              <a:rPr lang="fr-FR" b="1" dirty="0" smtClean="0">
                <a:latin typeface="MV Boli" pitchFamily="2" charset="0"/>
                <a:cs typeface="MV Boli" pitchFamily="2" charset="0"/>
              </a:rPr>
              <a:t>C’est fini</a:t>
            </a:r>
            <a:endParaRPr lang="fr-FR" b="1" dirty="0"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463</Words>
  <Application>Microsoft Office PowerPoint</Application>
  <PresentationFormat>Affichage à l'écran (4:3)</PresentationFormat>
  <Paragraphs>66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Reproduction sexuée et conditions du milieu.</vt:lpstr>
      <vt:lpstr>Diapositive 2</vt:lpstr>
      <vt:lpstr>Relation entre les sources alimentaires et la reproduction sexuée</vt:lpstr>
      <vt:lpstr>Relation entre les sources alimentaires et la reproduction sexuée</vt:lpstr>
      <vt:lpstr>Les conditions de vie et reproduction sexuée.</vt:lpstr>
      <vt:lpstr>Les conditions de vie et reproduction sexuée.</vt:lpstr>
      <vt:lpstr>Les conditions de vie et reproduction sexuée.</vt:lpstr>
      <vt:lpstr>C’est fini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Reproduction sexuée et conditions du milieu.</dc:title>
  <dc:creator>utilisateur</dc:creator>
  <cp:lastModifiedBy>Moi</cp:lastModifiedBy>
  <cp:revision>33</cp:revision>
  <dcterms:created xsi:type="dcterms:W3CDTF">2016-09-11T09:12:43Z</dcterms:created>
  <dcterms:modified xsi:type="dcterms:W3CDTF">2017-09-12T14:16:25Z</dcterms:modified>
</cp:coreProperties>
</file>