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67" r:id="rId4"/>
    <p:sldId id="266" r:id="rId5"/>
    <p:sldId id="270" r:id="rId6"/>
    <p:sldId id="264" r:id="rId7"/>
    <p:sldId id="269" r:id="rId8"/>
    <p:sldId id="257" r:id="rId9"/>
    <p:sldId id="259" r:id="rId10"/>
    <p:sldId id="268"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A8C92-4744-47B0-92C7-7EC0288E6AF3}" type="datetimeFigureOut">
              <a:rPr lang="fr-FR" smtClean="0"/>
              <a:pPr/>
              <a:t>28/09/2017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25693-F761-442C-86D9-CE762CCB8AF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8E21049-069C-41EB-BFCD-44923057281F}" type="slidenum">
              <a:rPr lang="fr-FR" smtClean="0"/>
              <a:pPr/>
              <a:t>2</a:t>
            </a:fld>
            <a:endParaRPr lang="fr-F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D7B07E4-A358-433E-8D29-322E410C43FA}" type="slidenum">
              <a:rPr lang="fr-FR" smtClean="0"/>
              <a:pPr/>
              <a:t>4</a:t>
            </a:fld>
            <a:endParaRPr lang="fr-F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BAD9669-2B08-4445-85B7-D75F316B9C45}" type="slidenum">
              <a:rPr lang="fr-FR" smtClean="0"/>
              <a:pPr/>
              <a:t>6</a:t>
            </a:fld>
            <a:endParaRPr lang="fr-F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4F8CC7A-1EA2-4DD6-973D-9710E794CC8F}" type="slidenum">
              <a:rPr lang="fr-FR" smtClean="0"/>
              <a:pPr/>
              <a:t>7</a:t>
            </a:fld>
            <a:endParaRPr lang="fr-F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0CF51AD-C582-4168-B199-12BC6B6AC9B1}" type="datetimeFigureOut">
              <a:rPr lang="fr-FR" smtClean="0"/>
              <a:pPr/>
              <a:t>28/09/2017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4B60D7-8F21-4639-B0FB-5CC473A48CD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F51AD-C582-4168-B199-12BC6B6AC9B1}" type="datetimeFigureOut">
              <a:rPr lang="fr-FR" smtClean="0"/>
              <a:pPr/>
              <a:t>28/09/2017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B60D7-8F21-4639-B0FB-5CC473A48CD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5000636"/>
            <a:ext cx="7772400" cy="1470025"/>
          </a:xfrm>
        </p:spPr>
        <p:txBody>
          <a:bodyPr>
            <a:normAutofit/>
          </a:bodyPr>
          <a:lstStyle/>
          <a:p>
            <a:r>
              <a:rPr lang="fr-FR" b="1" dirty="0" smtClean="0">
                <a:latin typeface="Verdana" pitchFamily="34" charset="0"/>
                <a:ea typeface="Verdana" pitchFamily="34" charset="0"/>
                <a:cs typeface="Verdana" pitchFamily="34" charset="0"/>
              </a:rPr>
              <a:t>La diversité génétique des individus .</a:t>
            </a:r>
            <a:endParaRPr lang="fr-FR" dirty="0">
              <a:latin typeface="Verdana" pitchFamily="34" charset="0"/>
              <a:ea typeface="Verdana" pitchFamily="34" charset="0"/>
              <a:cs typeface="Verdana" pitchFamily="34" charset="0"/>
            </a:endParaRPr>
          </a:p>
        </p:txBody>
      </p:sp>
      <p:pic>
        <p:nvPicPr>
          <p:cNvPr id="18442" name="Picture 10" descr="http://courrierstrategique.com/wp-content/uploads/2015/09/population-2050.jpg"/>
          <p:cNvPicPr>
            <a:picLocks noChangeAspect="1" noChangeArrowheads="1"/>
          </p:cNvPicPr>
          <p:nvPr/>
        </p:nvPicPr>
        <p:blipFill>
          <a:blip r:embed="rId2"/>
          <a:srcRect/>
          <a:stretch>
            <a:fillRect/>
          </a:stretch>
        </p:blipFill>
        <p:spPr bwMode="auto">
          <a:xfrm>
            <a:off x="2967043" y="214290"/>
            <a:ext cx="6034083" cy="41434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5143500" y="5500688"/>
            <a:ext cx="3814763" cy="1143000"/>
          </a:xfrm>
        </p:spPr>
        <p:txBody>
          <a:bodyPr/>
          <a:lstStyle/>
          <a:p>
            <a:r>
              <a:rPr lang="fr-FR" sz="5400" b="1" smtClean="0">
                <a:latin typeface="Blackadder ITC" pitchFamily="82" charset="0"/>
              </a:rPr>
              <a:t>C’est fini.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2844" y="228600"/>
            <a:ext cx="6072230" cy="1843088"/>
          </a:xfrm>
        </p:spPr>
        <p:txBody>
          <a:bodyPr>
            <a:normAutofit fontScale="90000"/>
          </a:bodyPr>
          <a:lstStyle/>
          <a:p>
            <a:pPr eaLnBrk="1" hangingPunct="1"/>
            <a:r>
              <a:rPr lang="fr-FR" b="1" dirty="0" smtClean="0">
                <a:latin typeface="Verdana" pitchFamily="34" charset="0"/>
                <a:ea typeface="Verdana" pitchFamily="34" charset="0"/>
                <a:cs typeface="Verdana" pitchFamily="34" charset="0"/>
              </a:rPr>
              <a:t>La mise en évidence de gènes sur les chromosomes.</a:t>
            </a:r>
          </a:p>
        </p:txBody>
      </p:sp>
      <p:pic>
        <p:nvPicPr>
          <p:cNvPr id="14339" name="Picture 4" descr="D:\Philippe\travail\SVT\stockage temporaire\2008-10-05\adn8.JPG"/>
          <p:cNvPicPr>
            <a:picLocks noChangeAspect="1" noChangeArrowheads="1"/>
          </p:cNvPicPr>
          <p:nvPr/>
        </p:nvPicPr>
        <p:blipFill>
          <a:blip r:embed="rId3" cstate="print"/>
          <a:srcRect/>
          <a:stretch>
            <a:fillRect/>
          </a:stretch>
        </p:blipFill>
        <p:spPr bwMode="auto">
          <a:xfrm>
            <a:off x="6260126" y="228601"/>
            <a:ext cx="2715599" cy="2914648"/>
          </a:xfrm>
          <a:prstGeom prst="rect">
            <a:avLst/>
          </a:prstGeom>
          <a:noFill/>
          <a:ln w="9525">
            <a:noFill/>
            <a:miter lim="800000"/>
            <a:headEnd/>
            <a:tailEnd/>
          </a:ln>
        </p:spPr>
      </p:pic>
      <p:pic>
        <p:nvPicPr>
          <p:cNvPr id="14340" name="Picture 5" descr="D:\Philippe\travail\SVT\stockage temporaire\2008-10-05\adn9.JPG"/>
          <p:cNvPicPr>
            <a:picLocks noChangeAspect="1" noChangeArrowheads="1"/>
          </p:cNvPicPr>
          <p:nvPr/>
        </p:nvPicPr>
        <p:blipFill>
          <a:blip r:embed="rId4"/>
          <a:srcRect/>
          <a:stretch>
            <a:fillRect/>
          </a:stretch>
        </p:blipFill>
        <p:spPr bwMode="auto">
          <a:xfrm>
            <a:off x="214283" y="4275307"/>
            <a:ext cx="4714908" cy="2444592"/>
          </a:xfrm>
          <a:prstGeom prst="rect">
            <a:avLst/>
          </a:prstGeom>
          <a:noFill/>
          <a:ln w="9525">
            <a:noFill/>
            <a:miter lim="800000"/>
            <a:headEnd/>
            <a:tailEnd/>
          </a:ln>
        </p:spPr>
      </p:pic>
      <p:sp>
        <p:nvSpPr>
          <p:cNvPr id="14341" name="Text Box 7"/>
          <p:cNvSpPr txBox="1">
            <a:spLocks noChangeArrowheads="1"/>
          </p:cNvSpPr>
          <p:nvPr/>
        </p:nvSpPr>
        <p:spPr bwMode="auto">
          <a:xfrm>
            <a:off x="285720" y="2428868"/>
            <a:ext cx="4648200" cy="1200329"/>
          </a:xfrm>
          <a:prstGeom prst="rect">
            <a:avLst/>
          </a:prstGeom>
          <a:noFill/>
          <a:ln w="9525">
            <a:noFill/>
            <a:miter lim="800000"/>
            <a:headEnd/>
            <a:tailEnd/>
          </a:ln>
        </p:spPr>
        <p:txBody>
          <a:bodyPr wrap="square">
            <a:spAutoFit/>
          </a:bodyPr>
          <a:lstStyle/>
          <a:p>
            <a:pPr algn="ctr">
              <a:spcBef>
                <a:spcPct val="50000"/>
              </a:spcBef>
            </a:pPr>
            <a:r>
              <a:rPr lang="fr-FR" dirty="0">
                <a:latin typeface="Verdana" pitchFamily="34" charset="0"/>
                <a:ea typeface="Verdana" pitchFamily="34" charset="0"/>
                <a:cs typeface="Verdana" pitchFamily="34" charset="0"/>
              </a:rPr>
              <a:t>Comment peut-on expliquer qu’un individu qui possède deux chromosomes X puisse être un homme ? </a:t>
            </a:r>
          </a:p>
        </p:txBody>
      </p:sp>
      <p:sp>
        <p:nvSpPr>
          <p:cNvPr id="14344" name="Text Box 8"/>
          <p:cNvSpPr txBox="1">
            <a:spLocks noChangeArrowheads="1"/>
          </p:cNvSpPr>
          <p:nvPr/>
        </p:nvSpPr>
        <p:spPr bwMode="auto">
          <a:xfrm>
            <a:off x="5000628" y="3164681"/>
            <a:ext cx="4143372" cy="3477875"/>
          </a:xfrm>
          <a:prstGeom prst="rect">
            <a:avLst/>
          </a:prstGeom>
          <a:noFill/>
          <a:ln w="9525">
            <a:noFill/>
            <a:miter lim="800000"/>
            <a:headEnd/>
            <a:tailEnd/>
          </a:ln>
        </p:spPr>
        <p:txBody>
          <a:bodyPr wrap="square">
            <a:spAutoFit/>
          </a:bodyPr>
          <a:lstStyle/>
          <a:p>
            <a:pPr algn="ctr">
              <a:spcBef>
                <a:spcPct val="50000"/>
              </a:spcBef>
            </a:pPr>
            <a:r>
              <a:rPr lang="fr-FR" sz="2000" dirty="0">
                <a:solidFill>
                  <a:schemeClr val="bg1"/>
                </a:solidFill>
                <a:latin typeface="Verdana" pitchFamily="34" charset="0"/>
                <a:ea typeface="Verdana" pitchFamily="34" charset="0"/>
                <a:cs typeface="Verdana" pitchFamily="34" charset="0"/>
              </a:rPr>
              <a:t>Une sonde spécifique permet de mettre en évidence, sur l’un des chromosomes X, un gène appelé SRY, qui se trouve normalement sur le chromosome Y</a:t>
            </a:r>
            <a:r>
              <a:rPr lang="fr-FR" sz="2000" dirty="0" smtClean="0">
                <a:solidFill>
                  <a:schemeClr val="bg1"/>
                </a:solidFill>
                <a:latin typeface="Verdana" pitchFamily="34" charset="0"/>
                <a:ea typeface="Verdana" pitchFamily="34" charset="0"/>
                <a:cs typeface="Verdana" pitchFamily="34" charset="0"/>
              </a:rPr>
              <a:t>. Le gène SRY est à la base de la différenciation de l'homme et de la femme, et c'est lui qui est responsable du sexe gonadique de l'individu.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p:cTn id="7" dur="1000" fill="hold"/>
                                        <p:tgtEl>
                                          <p:spTgt spid="14344"/>
                                        </p:tgtEl>
                                        <p:attrNameLst>
                                          <p:attrName>ppt_w</p:attrName>
                                        </p:attrNameLst>
                                      </p:cBhvr>
                                      <p:tavLst>
                                        <p:tav tm="0">
                                          <p:val>
                                            <p:fltVal val="0"/>
                                          </p:val>
                                        </p:tav>
                                        <p:tav tm="100000">
                                          <p:val>
                                            <p:strVal val="#ppt_w"/>
                                          </p:val>
                                        </p:tav>
                                      </p:tavLst>
                                    </p:anim>
                                    <p:anim calcmode="lin" valueType="num">
                                      <p:cBhvr>
                                        <p:cTn id="8" dur="1000" fill="hold"/>
                                        <p:tgtEl>
                                          <p:spTgt spid="14344"/>
                                        </p:tgtEl>
                                        <p:attrNameLst>
                                          <p:attrName>ppt_h</p:attrName>
                                        </p:attrNameLst>
                                      </p:cBhvr>
                                      <p:tavLst>
                                        <p:tav tm="0">
                                          <p:val>
                                            <p:fltVal val="0"/>
                                          </p:val>
                                        </p:tav>
                                        <p:tav tm="100000">
                                          <p:val>
                                            <p:strVal val="#ppt_h"/>
                                          </p:val>
                                        </p:tav>
                                      </p:tavLst>
                                    </p:anim>
                                    <p:anim calcmode="lin" valueType="num">
                                      <p:cBhvr>
                                        <p:cTn id="9" dur="1000" fill="hold"/>
                                        <p:tgtEl>
                                          <p:spTgt spid="143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oneTexte 3"/>
          <p:cNvSpPr txBox="1">
            <a:spLocks noChangeArrowheads="1"/>
          </p:cNvSpPr>
          <p:nvPr/>
        </p:nvSpPr>
        <p:spPr bwMode="auto">
          <a:xfrm>
            <a:off x="142844" y="1428736"/>
            <a:ext cx="8858312" cy="5324535"/>
          </a:xfrm>
          <a:prstGeom prst="rect">
            <a:avLst/>
          </a:prstGeom>
          <a:noFill/>
          <a:ln w="9525">
            <a:noFill/>
            <a:miter lim="800000"/>
            <a:headEnd/>
            <a:tailEnd/>
          </a:ln>
        </p:spPr>
        <p:txBody>
          <a:bodyPr wrap="square">
            <a:spAutoFit/>
          </a:bodyPr>
          <a:lstStyle/>
          <a:p>
            <a:r>
              <a:rPr lang="fr-FR" sz="2000" dirty="0">
                <a:latin typeface="Verdana" pitchFamily="34" charset="0"/>
                <a:ea typeface="Verdana" pitchFamily="34" charset="0"/>
                <a:cs typeface="Verdana" pitchFamily="34" charset="0"/>
              </a:rPr>
              <a:t>Le </a:t>
            </a:r>
            <a:r>
              <a:rPr lang="fr-FR" sz="2000" b="1" dirty="0">
                <a:latin typeface="Verdana" pitchFamily="34" charset="0"/>
                <a:ea typeface="Verdana" pitchFamily="34" charset="0"/>
                <a:cs typeface="Verdana" pitchFamily="34" charset="0"/>
              </a:rPr>
              <a:t>gène </a:t>
            </a:r>
            <a:r>
              <a:rPr lang="fr-FR" sz="2000" b="1" i="1" dirty="0">
                <a:latin typeface="Verdana" pitchFamily="34" charset="0"/>
                <a:ea typeface="Verdana" pitchFamily="34" charset="0"/>
                <a:cs typeface="Verdana" pitchFamily="34" charset="0"/>
              </a:rPr>
              <a:t>SRY</a:t>
            </a:r>
            <a:r>
              <a:rPr lang="fr-FR" sz="2000" dirty="0">
                <a:latin typeface="Verdana" pitchFamily="34" charset="0"/>
                <a:ea typeface="Verdana" pitchFamily="34" charset="0"/>
                <a:cs typeface="Verdana" pitchFamily="34" charset="0"/>
              </a:rPr>
              <a:t> (de l'anglais </a:t>
            </a:r>
            <a:r>
              <a:rPr lang="fr-FR" sz="2000" b="1" i="1" dirty="0" err="1">
                <a:latin typeface="Verdana" pitchFamily="34" charset="0"/>
                <a:ea typeface="Verdana" pitchFamily="34" charset="0"/>
                <a:cs typeface="Verdana" pitchFamily="34" charset="0"/>
              </a:rPr>
              <a:t>S</a:t>
            </a:r>
            <a:r>
              <a:rPr lang="fr-FR" sz="2000" i="1" dirty="0" err="1">
                <a:latin typeface="Verdana" pitchFamily="34" charset="0"/>
                <a:ea typeface="Verdana" pitchFamily="34" charset="0"/>
                <a:cs typeface="Verdana" pitchFamily="34" charset="0"/>
              </a:rPr>
              <a:t>ex</a:t>
            </a:r>
            <a:r>
              <a:rPr lang="fr-FR" sz="2000" i="1" dirty="0">
                <a:latin typeface="Verdana" pitchFamily="34" charset="0"/>
                <a:ea typeface="Verdana" pitchFamily="34" charset="0"/>
                <a:cs typeface="Verdana" pitchFamily="34" charset="0"/>
              </a:rPr>
              <a:t>-</a:t>
            </a:r>
            <a:r>
              <a:rPr lang="fr-FR" sz="2000" i="1" dirty="0" err="1">
                <a:latin typeface="Verdana" pitchFamily="34" charset="0"/>
                <a:ea typeface="Verdana" pitchFamily="34" charset="0"/>
                <a:cs typeface="Verdana" pitchFamily="34" charset="0"/>
              </a:rPr>
              <a:t>determining</a:t>
            </a:r>
            <a:r>
              <a:rPr lang="fr-FR" sz="2000" i="1" dirty="0">
                <a:latin typeface="Verdana" pitchFamily="34" charset="0"/>
                <a:ea typeface="Verdana" pitchFamily="34" charset="0"/>
                <a:cs typeface="Verdana" pitchFamily="34" charset="0"/>
              </a:rPr>
              <a:t> </a:t>
            </a:r>
            <a:r>
              <a:rPr lang="fr-FR" sz="2000" b="1" i="1" dirty="0" err="1">
                <a:latin typeface="Verdana" pitchFamily="34" charset="0"/>
                <a:ea typeface="Verdana" pitchFamily="34" charset="0"/>
                <a:cs typeface="Verdana" pitchFamily="34" charset="0"/>
              </a:rPr>
              <a:t>R</a:t>
            </a:r>
            <a:r>
              <a:rPr lang="fr-FR" sz="2000" i="1" dirty="0" err="1">
                <a:latin typeface="Verdana" pitchFamily="34" charset="0"/>
                <a:ea typeface="Verdana" pitchFamily="34" charset="0"/>
                <a:cs typeface="Verdana" pitchFamily="34" charset="0"/>
              </a:rPr>
              <a:t>egion</a:t>
            </a:r>
            <a:r>
              <a:rPr lang="fr-FR" sz="2000" i="1" dirty="0">
                <a:latin typeface="Verdana" pitchFamily="34" charset="0"/>
                <a:ea typeface="Verdana" pitchFamily="34" charset="0"/>
                <a:cs typeface="Verdana" pitchFamily="34" charset="0"/>
              </a:rPr>
              <a:t> of </a:t>
            </a:r>
            <a:r>
              <a:rPr lang="fr-FR" sz="2000" b="1" i="1" dirty="0">
                <a:latin typeface="Verdana" pitchFamily="34" charset="0"/>
                <a:ea typeface="Verdana" pitchFamily="34" charset="0"/>
                <a:cs typeface="Verdana" pitchFamily="34" charset="0"/>
              </a:rPr>
              <a:t>Y</a:t>
            </a:r>
            <a:r>
              <a:rPr lang="fr-FR" sz="2000" i="1" dirty="0">
                <a:latin typeface="Verdana" pitchFamily="34" charset="0"/>
                <a:ea typeface="Verdana" pitchFamily="34" charset="0"/>
                <a:cs typeface="Verdana" pitchFamily="34" charset="0"/>
              </a:rPr>
              <a:t> chromosome</a:t>
            </a:r>
            <a:r>
              <a:rPr lang="fr-FR" sz="2000" dirty="0">
                <a:latin typeface="Verdana" pitchFamily="34" charset="0"/>
                <a:ea typeface="Verdana" pitchFamily="34" charset="0"/>
                <a:cs typeface="Verdana" pitchFamily="34" charset="0"/>
              </a:rPr>
              <a:t>) est un gène architecte situé sur le bras P (court) du chromosome Y en position Yp11.31. </a:t>
            </a:r>
            <a:r>
              <a:rPr lang="fr-FR" sz="2000" dirty="0" smtClean="0">
                <a:latin typeface="Verdana" pitchFamily="34" charset="0"/>
                <a:ea typeface="Verdana" pitchFamily="34" charset="0"/>
                <a:cs typeface="Verdana" pitchFamily="34" charset="0"/>
              </a:rPr>
              <a:t>L’interprétation du </a:t>
            </a:r>
            <a:r>
              <a:rPr lang="fr-FR" sz="2000" dirty="0">
                <a:latin typeface="Verdana" pitchFamily="34" charset="0"/>
                <a:ea typeface="Verdana" pitchFamily="34" charset="0"/>
                <a:cs typeface="Verdana" pitchFamily="34" charset="0"/>
              </a:rPr>
              <a:t>gène SRY </a:t>
            </a:r>
            <a:r>
              <a:rPr lang="fr-FR" sz="2000" dirty="0" smtClean="0">
                <a:latin typeface="Verdana" pitchFamily="34" charset="0"/>
                <a:ea typeface="Verdana" pitchFamily="34" charset="0"/>
                <a:cs typeface="Verdana" pitchFamily="34" charset="0"/>
              </a:rPr>
              <a:t>aboutit </a:t>
            </a:r>
            <a:r>
              <a:rPr lang="fr-FR" sz="2000" dirty="0">
                <a:latin typeface="Verdana" pitchFamily="34" charset="0"/>
                <a:ea typeface="Verdana" pitchFamily="34" charset="0"/>
                <a:cs typeface="Verdana" pitchFamily="34" charset="0"/>
              </a:rPr>
              <a:t>à la synthèse de la protéine TDF (</a:t>
            </a:r>
            <a:r>
              <a:rPr lang="fr-FR" sz="2000" dirty="0" err="1">
                <a:latin typeface="Verdana" pitchFamily="34" charset="0"/>
                <a:ea typeface="Verdana" pitchFamily="34" charset="0"/>
                <a:cs typeface="Verdana" pitchFamily="34" charset="0"/>
              </a:rPr>
              <a:t>Testis</a:t>
            </a:r>
            <a:r>
              <a:rPr lang="fr-FR" sz="2000" dirty="0">
                <a:latin typeface="Verdana" pitchFamily="34" charset="0"/>
                <a:ea typeface="Verdana" pitchFamily="34" charset="0"/>
                <a:cs typeface="Verdana" pitchFamily="34" charset="0"/>
              </a:rPr>
              <a:t> </a:t>
            </a:r>
            <a:r>
              <a:rPr lang="fr-FR" sz="2000" dirty="0" err="1">
                <a:latin typeface="Verdana" pitchFamily="34" charset="0"/>
                <a:ea typeface="Verdana" pitchFamily="34" charset="0"/>
                <a:cs typeface="Verdana" pitchFamily="34" charset="0"/>
              </a:rPr>
              <a:t>Determining</a:t>
            </a:r>
            <a:r>
              <a:rPr lang="fr-FR" sz="2000" dirty="0">
                <a:latin typeface="Verdana" pitchFamily="34" charset="0"/>
                <a:ea typeface="Verdana" pitchFamily="34" charset="0"/>
                <a:cs typeface="Verdana" pitchFamily="34" charset="0"/>
              </a:rPr>
              <a:t> Factor). Celle-ci se fixe sur d'autres gènes pour les activer. Les gènes activés permettent alors la différenciation des gonades indifférenciées de l'embryon en testicules</a:t>
            </a:r>
            <a:r>
              <a:rPr lang="fr-FR" sz="2000" b="1" dirty="0">
                <a:latin typeface="Verdana" pitchFamily="34" charset="0"/>
                <a:ea typeface="Verdana" pitchFamily="34" charset="0"/>
                <a:cs typeface="Verdana" pitchFamily="34" charset="0"/>
              </a:rPr>
              <a:t>. Sans ce gène, l'évolution des gonades indifférenciées en testicules est impossible.</a:t>
            </a:r>
          </a:p>
          <a:p>
            <a:r>
              <a:rPr lang="fr-FR" sz="2000" dirty="0">
                <a:latin typeface="Verdana" pitchFamily="34" charset="0"/>
                <a:ea typeface="Verdana" pitchFamily="34" charset="0"/>
                <a:cs typeface="Verdana" pitchFamily="34" charset="0"/>
              </a:rPr>
              <a:t>Il s'ensuit que, très rarement, des individus peuvent présenter des phénotypes sexuels en contradiction avec leur caryotype.  Il y a donc des femmes XY et des hommes XX. L'étude approfondie de leur caryotype permet de mettre en évidence le fait que les hommes XX ont un chromosome X possédant le gène </a:t>
            </a:r>
            <a:r>
              <a:rPr lang="fr-FR" sz="2000" dirty="0" smtClean="0">
                <a:latin typeface="Verdana" pitchFamily="34" charset="0"/>
                <a:ea typeface="Verdana" pitchFamily="34" charset="0"/>
                <a:cs typeface="Verdana" pitchFamily="34" charset="0"/>
              </a:rPr>
              <a:t>SRY</a:t>
            </a:r>
            <a:endParaRPr lang="fr-FR" sz="2000" dirty="0">
              <a:latin typeface="Verdana" pitchFamily="34" charset="0"/>
              <a:ea typeface="Verdana" pitchFamily="34" charset="0"/>
              <a:cs typeface="Verdana" pitchFamily="34" charset="0"/>
            </a:endParaRPr>
          </a:p>
          <a:p>
            <a:r>
              <a:rPr lang="fr-FR" sz="2000" b="1" dirty="0">
                <a:latin typeface="Verdana" pitchFamily="34" charset="0"/>
                <a:ea typeface="Verdana" pitchFamily="34" charset="0"/>
                <a:cs typeface="Verdana" pitchFamily="34" charset="0"/>
              </a:rPr>
              <a:t>Le gène SRY est donc à la base de la différenciation de l'homme de la femme, et c'est lui qui est responsable du sexe gonadique de l'individu.</a:t>
            </a:r>
          </a:p>
        </p:txBody>
      </p:sp>
      <p:sp>
        <p:nvSpPr>
          <p:cNvPr id="3" name="ZoneTexte 2"/>
          <p:cNvSpPr txBox="1"/>
          <p:nvPr/>
        </p:nvSpPr>
        <p:spPr>
          <a:xfrm>
            <a:off x="2357422" y="214290"/>
            <a:ext cx="4500594" cy="1200329"/>
          </a:xfrm>
          <a:prstGeom prst="rect">
            <a:avLst/>
          </a:prstGeom>
          <a:noFill/>
        </p:spPr>
        <p:txBody>
          <a:bodyPr wrap="square" rtlCol="0">
            <a:spAutoFit/>
          </a:bodyPr>
          <a:lstStyle/>
          <a:p>
            <a:r>
              <a:rPr lang="fr-FR" sz="4400" b="1" dirty="0" smtClean="0">
                <a:latin typeface="Verdana" pitchFamily="34" charset="0"/>
                <a:ea typeface="Verdana" pitchFamily="34" charset="0"/>
                <a:cs typeface="Verdana" pitchFamily="34" charset="0"/>
              </a:rPr>
              <a:t>Le gène SRY.</a:t>
            </a:r>
          </a:p>
          <a:p>
            <a:pPr algn="ctr"/>
            <a:r>
              <a:rPr lang="fr-FR" sz="2800" b="1" dirty="0" smtClean="0">
                <a:latin typeface="Verdana" pitchFamily="34" charset="0"/>
                <a:ea typeface="Verdana" pitchFamily="34" charset="0"/>
                <a:cs typeface="Verdana" pitchFamily="34" charset="0"/>
              </a:rPr>
              <a:t>Explication.</a:t>
            </a:r>
            <a:endParaRPr lang="fr-FR" sz="28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42852"/>
            <a:ext cx="4357718" cy="2119314"/>
          </a:xfrm>
        </p:spPr>
        <p:txBody>
          <a:bodyPr>
            <a:normAutofit fontScale="90000"/>
          </a:bodyPr>
          <a:lstStyle/>
          <a:p>
            <a:pPr eaLnBrk="1" hangingPunct="1"/>
            <a:r>
              <a:rPr lang="fr-FR" sz="4000" b="1" dirty="0" smtClean="0">
                <a:latin typeface="Verdana" pitchFamily="34" charset="0"/>
                <a:ea typeface="Verdana" pitchFamily="34" charset="0"/>
                <a:cs typeface="Verdana" pitchFamily="34" charset="0"/>
              </a:rPr>
              <a:t>La répartition des gènes sur les chromosomes.</a:t>
            </a:r>
          </a:p>
        </p:txBody>
      </p:sp>
      <p:pic>
        <p:nvPicPr>
          <p:cNvPr id="16387" name="Picture 4" descr="D:\Philippe\travail\SVT\stockage temporaire\2008-10-05\adn11.JPG"/>
          <p:cNvPicPr>
            <a:picLocks noChangeAspect="1" noChangeArrowheads="1"/>
          </p:cNvPicPr>
          <p:nvPr/>
        </p:nvPicPr>
        <p:blipFill>
          <a:blip r:embed="rId3"/>
          <a:srcRect/>
          <a:stretch>
            <a:fillRect/>
          </a:stretch>
        </p:blipFill>
        <p:spPr bwMode="auto">
          <a:xfrm>
            <a:off x="4637854" y="228600"/>
            <a:ext cx="4282309" cy="6415110"/>
          </a:xfrm>
          <a:prstGeom prst="rect">
            <a:avLst/>
          </a:prstGeom>
          <a:noFill/>
          <a:ln w="9525">
            <a:noFill/>
            <a:miter lim="800000"/>
            <a:headEnd/>
            <a:tailEnd/>
          </a:ln>
        </p:spPr>
      </p:pic>
      <p:sp>
        <p:nvSpPr>
          <p:cNvPr id="16388" name="Text Box 6"/>
          <p:cNvSpPr txBox="1">
            <a:spLocks noChangeArrowheads="1"/>
          </p:cNvSpPr>
          <p:nvPr/>
        </p:nvSpPr>
        <p:spPr bwMode="auto">
          <a:xfrm>
            <a:off x="142844" y="3857628"/>
            <a:ext cx="3357554" cy="646331"/>
          </a:xfrm>
          <a:prstGeom prst="rect">
            <a:avLst/>
          </a:prstGeom>
          <a:noFill/>
          <a:ln w="9525">
            <a:noFill/>
            <a:miter lim="800000"/>
            <a:headEnd/>
            <a:tailEnd/>
          </a:ln>
        </p:spPr>
        <p:txBody>
          <a:bodyPr wrap="square">
            <a:spAutoFit/>
          </a:bodyPr>
          <a:lstStyle/>
          <a:p>
            <a:pPr>
              <a:spcBef>
                <a:spcPct val="50000"/>
              </a:spcBef>
            </a:pPr>
            <a:r>
              <a:rPr lang="fr-FR" dirty="0" smtClean="0">
                <a:latin typeface="Verdana" pitchFamily="34" charset="0"/>
                <a:ea typeface="Verdana" pitchFamily="34" charset="0"/>
                <a:cs typeface="Verdana" pitchFamily="34" charset="0"/>
              </a:rPr>
              <a:t>Comment </a:t>
            </a:r>
            <a:r>
              <a:rPr lang="fr-FR" dirty="0">
                <a:latin typeface="Verdana" pitchFamily="34" charset="0"/>
                <a:ea typeface="Verdana" pitchFamily="34" charset="0"/>
                <a:cs typeface="Verdana" pitchFamily="34" charset="0"/>
              </a:rPr>
              <a:t>sont disposés les gènes sur un chromosome. </a:t>
            </a:r>
          </a:p>
        </p:txBody>
      </p:sp>
      <p:sp>
        <p:nvSpPr>
          <p:cNvPr id="34825" name="Text Box 9"/>
          <p:cNvSpPr txBox="1">
            <a:spLocks noChangeArrowheads="1"/>
          </p:cNvSpPr>
          <p:nvPr/>
        </p:nvSpPr>
        <p:spPr bwMode="auto">
          <a:xfrm>
            <a:off x="285720" y="4786322"/>
            <a:ext cx="4252914" cy="1323439"/>
          </a:xfrm>
          <a:prstGeom prst="rect">
            <a:avLst/>
          </a:prstGeom>
          <a:noFill/>
          <a:ln w="9525">
            <a:noFill/>
            <a:miter lim="800000"/>
            <a:headEnd/>
            <a:tailEnd/>
          </a:ln>
        </p:spPr>
        <p:txBody>
          <a:bodyPr wrap="square">
            <a:spAutoFit/>
          </a:bodyPr>
          <a:lstStyle/>
          <a:p>
            <a:pPr algn="ctr">
              <a:spcBef>
                <a:spcPct val="50000"/>
              </a:spcBef>
            </a:pPr>
            <a:r>
              <a:rPr lang="fr-FR" sz="2000" dirty="0">
                <a:solidFill>
                  <a:schemeClr val="bg1"/>
                </a:solidFill>
                <a:latin typeface="Verdana" pitchFamily="34" charset="0"/>
                <a:ea typeface="Verdana" pitchFamily="34" charset="0"/>
                <a:cs typeface="Verdana" pitchFamily="34" charset="0"/>
              </a:rPr>
              <a:t>Chaque chromosome contient de nombreux gènes qui occupent toujours la même position.</a:t>
            </a:r>
          </a:p>
        </p:txBody>
      </p:sp>
      <p:sp>
        <p:nvSpPr>
          <p:cNvPr id="6" name="ZoneTexte 5"/>
          <p:cNvSpPr txBox="1"/>
          <p:nvPr/>
        </p:nvSpPr>
        <p:spPr>
          <a:xfrm>
            <a:off x="1285852" y="2571744"/>
            <a:ext cx="3357586" cy="923330"/>
          </a:xfrm>
          <a:prstGeom prst="rect">
            <a:avLst/>
          </a:prstGeom>
          <a:noFill/>
        </p:spPr>
        <p:txBody>
          <a:bodyPr wrap="square" rtlCol="0">
            <a:spAutoFit/>
          </a:bodyPr>
          <a:lstStyle/>
          <a:p>
            <a:pPr algn="r"/>
            <a:r>
              <a:rPr lang="fr-FR" dirty="0" smtClean="0">
                <a:latin typeface="Verdana" pitchFamily="34" charset="0"/>
                <a:ea typeface="Verdana" pitchFamily="34" charset="0"/>
                <a:cs typeface="Verdana" pitchFamily="34" charset="0"/>
              </a:rPr>
              <a:t>Génome humain avec la position de quelques gènes particulier.</a:t>
            </a:r>
            <a:endParaRPr lang="fr-FR"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0-#ppt_w/2"/>
                                          </p:val>
                                        </p:tav>
                                        <p:tav tm="100000">
                                          <p:val>
                                            <p:strVal val="#ppt_x"/>
                                          </p:val>
                                        </p:tav>
                                      </p:tavLst>
                                    </p:anim>
                                    <p:anim calcmode="lin" valueType="num">
                                      <p:cBhvr additive="base">
                                        <p:cTn id="8" dur="500" fill="hold"/>
                                        <p:tgtEl>
                                          <p:spTgt spid="348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lstStyle/>
          <a:p>
            <a:r>
              <a:rPr lang="fr-FR" b="1" dirty="0" smtClean="0">
                <a:latin typeface="Verdana" pitchFamily="34" charset="0"/>
                <a:ea typeface="Verdana" pitchFamily="34" charset="0"/>
                <a:cs typeface="Verdana" pitchFamily="34" charset="0"/>
              </a:rPr>
              <a:t>Génome du blé.</a:t>
            </a:r>
            <a:endParaRPr lang="fr-FR" b="1" dirty="0">
              <a:latin typeface="Verdana" pitchFamily="34" charset="0"/>
              <a:ea typeface="Verdana" pitchFamily="34" charset="0"/>
              <a:cs typeface="Verdana" pitchFamily="34" charset="0"/>
            </a:endParaRPr>
          </a:p>
        </p:txBody>
      </p:sp>
      <p:pic>
        <p:nvPicPr>
          <p:cNvPr id="1026" name="Picture 2" descr="projet IWGSC"/>
          <p:cNvPicPr>
            <a:picLocks noChangeAspect="1" noChangeArrowheads="1"/>
          </p:cNvPicPr>
          <p:nvPr/>
        </p:nvPicPr>
        <p:blipFill>
          <a:blip r:embed="rId2"/>
          <a:srcRect/>
          <a:stretch>
            <a:fillRect/>
          </a:stretch>
        </p:blipFill>
        <p:spPr bwMode="auto">
          <a:xfrm>
            <a:off x="1643042" y="1214422"/>
            <a:ext cx="7315200" cy="54768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14546" y="142853"/>
            <a:ext cx="6715172" cy="642941"/>
          </a:xfrm>
        </p:spPr>
        <p:txBody>
          <a:bodyPr>
            <a:normAutofit fontScale="90000"/>
          </a:bodyPr>
          <a:lstStyle/>
          <a:p>
            <a:pPr eaLnBrk="1" hangingPunct="1"/>
            <a:r>
              <a:rPr lang="fr-FR" dirty="0" smtClean="0"/>
              <a:t>Les groupes sanguins ABO</a:t>
            </a:r>
          </a:p>
        </p:txBody>
      </p:sp>
      <p:pic>
        <p:nvPicPr>
          <p:cNvPr id="18435" name="Picture 4" descr="D:\Philippe\travail\SVT\stockage temporaire\2008-10-05\adn13.JPG"/>
          <p:cNvPicPr>
            <a:picLocks noChangeAspect="1" noChangeArrowheads="1"/>
          </p:cNvPicPr>
          <p:nvPr/>
        </p:nvPicPr>
        <p:blipFill>
          <a:blip r:embed="rId3"/>
          <a:srcRect/>
          <a:stretch>
            <a:fillRect/>
          </a:stretch>
        </p:blipFill>
        <p:spPr bwMode="auto">
          <a:xfrm>
            <a:off x="142844" y="214290"/>
            <a:ext cx="1893888" cy="4191000"/>
          </a:xfrm>
          <a:prstGeom prst="rect">
            <a:avLst/>
          </a:prstGeom>
          <a:noFill/>
          <a:ln w="9525">
            <a:noFill/>
            <a:miter lim="800000"/>
            <a:headEnd/>
            <a:tailEnd/>
          </a:ln>
        </p:spPr>
      </p:pic>
      <p:sp>
        <p:nvSpPr>
          <p:cNvPr id="15370" name="Text Box 10"/>
          <p:cNvSpPr txBox="1">
            <a:spLocks noChangeArrowheads="1"/>
          </p:cNvSpPr>
          <p:nvPr/>
        </p:nvSpPr>
        <p:spPr bwMode="auto">
          <a:xfrm>
            <a:off x="6429356" y="5786454"/>
            <a:ext cx="2714644" cy="923330"/>
          </a:xfrm>
          <a:prstGeom prst="rect">
            <a:avLst/>
          </a:prstGeom>
          <a:noFill/>
          <a:ln w="9525">
            <a:noFill/>
            <a:miter lim="800000"/>
            <a:headEnd/>
            <a:tailEnd/>
          </a:ln>
        </p:spPr>
        <p:txBody>
          <a:bodyPr wrap="square">
            <a:spAutoFit/>
          </a:bodyPr>
          <a:lstStyle/>
          <a:p>
            <a:pPr>
              <a:spcBef>
                <a:spcPct val="50000"/>
              </a:spcBef>
            </a:pPr>
            <a:r>
              <a:rPr lang="fr-FR" dirty="0">
                <a:solidFill>
                  <a:schemeClr val="bg1"/>
                </a:solidFill>
              </a:rPr>
              <a:t>Il existe 4 groupes sanguins: les groupes A, B, AB et O.</a:t>
            </a:r>
          </a:p>
        </p:txBody>
      </p:sp>
      <p:pic>
        <p:nvPicPr>
          <p:cNvPr id="18438" name="Image 10" descr="GRoupe.JPG"/>
          <p:cNvPicPr>
            <a:picLocks noChangeAspect="1"/>
          </p:cNvPicPr>
          <p:nvPr/>
        </p:nvPicPr>
        <p:blipFill>
          <a:blip r:embed="rId4" cstate="print"/>
          <a:srcRect/>
          <a:stretch>
            <a:fillRect/>
          </a:stretch>
        </p:blipFill>
        <p:spPr bwMode="auto">
          <a:xfrm>
            <a:off x="4357686" y="2786058"/>
            <a:ext cx="4659310" cy="2551354"/>
          </a:xfrm>
          <a:prstGeom prst="rect">
            <a:avLst/>
          </a:prstGeom>
          <a:noFill/>
          <a:ln w="9525">
            <a:noFill/>
            <a:miter lim="800000"/>
            <a:headEnd/>
            <a:tailEnd/>
          </a:ln>
        </p:spPr>
      </p:pic>
      <p:sp>
        <p:nvSpPr>
          <p:cNvPr id="8" name="ZoneTexte 7"/>
          <p:cNvSpPr txBox="1"/>
          <p:nvPr/>
        </p:nvSpPr>
        <p:spPr>
          <a:xfrm>
            <a:off x="2143108" y="857232"/>
            <a:ext cx="6858048" cy="923330"/>
          </a:xfrm>
          <a:prstGeom prst="rect">
            <a:avLst/>
          </a:prstGeom>
          <a:noFill/>
        </p:spPr>
        <p:txBody>
          <a:bodyPr wrap="square" rtlCol="0">
            <a:spAutoFit/>
          </a:bodyPr>
          <a:lstStyle/>
          <a:p>
            <a:r>
              <a:rPr lang="fr-FR" dirty="0" smtClean="0">
                <a:latin typeface="Verdana" pitchFamily="34" charset="0"/>
                <a:ea typeface="Verdana" pitchFamily="34" charset="0"/>
                <a:cs typeface="Verdana" pitchFamily="34" charset="0"/>
              </a:rPr>
              <a:t>Le gène du groupe sanguin est localisé sur le chromosome 9. Il existe 3 versions ou allèles pour ce gène: l'allèle A, l’allèle B et l’allèle O. </a:t>
            </a:r>
          </a:p>
        </p:txBody>
      </p:sp>
      <p:sp>
        <p:nvSpPr>
          <p:cNvPr id="9" name="Rectangle 8"/>
          <p:cNvSpPr/>
          <p:nvPr/>
        </p:nvSpPr>
        <p:spPr>
          <a:xfrm>
            <a:off x="2143108" y="1928802"/>
            <a:ext cx="3214710" cy="923330"/>
          </a:xfrm>
          <a:prstGeom prst="rect">
            <a:avLst/>
          </a:prstGeom>
        </p:spPr>
        <p:txBody>
          <a:bodyPr wrap="square">
            <a:spAutoFit/>
          </a:bodyPr>
          <a:lstStyle/>
          <a:p>
            <a:r>
              <a:rPr lang="fr-FR" dirty="0" smtClean="0">
                <a:latin typeface="Verdana" pitchFamily="34" charset="0"/>
                <a:ea typeface="Verdana" pitchFamily="34" charset="0"/>
                <a:cs typeface="Verdana" pitchFamily="34" charset="0"/>
              </a:rPr>
              <a:t>Indiquez quels sont les allèles possibles sur la paire de chromosomes 9.</a:t>
            </a:r>
          </a:p>
        </p:txBody>
      </p:sp>
      <p:sp>
        <p:nvSpPr>
          <p:cNvPr id="10" name="Rectangle 9"/>
          <p:cNvSpPr/>
          <p:nvPr/>
        </p:nvSpPr>
        <p:spPr>
          <a:xfrm>
            <a:off x="142844" y="4500570"/>
            <a:ext cx="3643338" cy="1200329"/>
          </a:xfrm>
          <a:prstGeom prst="rect">
            <a:avLst/>
          </a:prstGeom>
        </p:spPr>
        <p:txBody>
          <a:bodyPr wrap="square">
            <a:spAutoFit/>
          </a:bodyPr>
          <a:lstStyle/>
          <a:p>
            <a:r>
              <a:rPr lang="fr-FR" dirty="0" smtClean="0">
                <a:latin typeface="Verdana" pitchFamily="34" charset="0"/>
                <a:ea typeface="Verdana" pitchFamily="34" charset="0"/>
                <a:cs typeface="Verdana" pitchFamily="34" charset="0"/>
              </a:rPr>
              <a:t>Indiquez les groupes sanguins existants (correspondent aux protéines présentent sur la membrane)</a:t>
            </a:r>
          </a:p>
        </p:txBody>
      </p:sp>
      <p:sp>
        <p:nvSpPr>
          <p:cNvPr id="11" name="ZoneTexte 10"/>
          <p:cNvSpPr txBox="1"/>
          <p:nvPr/>
        </p:nvSpPr>
        <p:spPr>
          <a:xfrm>
            <a:off x="5429256" y="2214554"/>
            <a:ext cx="3571900" cy="400110"/>
          </a:xfrm>
          <a:prstGeom prst="rect">
            <a:avLst/>
          </a:prstGeom>
          <a:noFill/>
        </p:spPr>
        <p:txBody>
          <a:bodyPr wrap="square" rtlCol="0">
            <a:spAutoFit/>
          </a:bodyPr>
          <a:lstStyle/>
          <a:p>
            <a:r>
              <a:rPr lang="fr-FR" sz="2000" dirty="0" smtClean="0">
                <a:solidFill>
                  <a:schemeClr val="bg1"/>
                </a:solidFill>
                <a:latin typeface="Verdana" pitchFamily="34" charset="0"/>
                <a:ea typeface="Verdana" pitchFamily="34" charset="0"/>
                <a:cs typeface="Verdana" pitchFamily="34" charset="0"/>
              </a:rPr>
              <a:t>AA, AB, BB, AO, BO, OO</a:t>
            </a:r>
            <a:endParaRPr lang="fr-FR" sz="2000" dirty="0">
              <a:solidFill>
                <a:schemeClr val="bg1"/>
              </a:solidFill>
              <a:latin typeface="Verdana" pitchFamily="34" charset="0"/>
              <a:ea typeface="Verdana" pitchFamily="34" charset="0"/>
              <a:cs typeface="Verdana" pitchFamily="34" charset="0"/>
            </a:endParaRPr>
          </a:p>
        </p:txBody>
      </p:sp>
      <p:graphicFrame>
        <p:nvGraphicFramePr>
          <p:cNvPr id="13" name="Tableau 12"/>
          <p:cNvGraphicFramePr>
            <a:graphicFrameLocks noGrp="1"/>
          </p:cNvGraphicFramePr>
          <p:nvPr/>
        </p:nvGraphicFramePr>
        <p:xfrm>
          <a:off x="214282" y="5715016"/>
          <a:ext cx="6000791" cy="944880"/>
        </p:xfrm>
        <a:graphic>
          <a:graphicData uri="http://schemas.openxmlformats.org/drawingml/2006/table">
            <a:tbl>
              <a:tblPr firstRow="1" bandRow="1">
                <a:tableStyleId>{5C22544A-7EE6-4342-B048-85BDC9FD1C3A}</a:tableStyleId>
              </a:tblPr>
              <a:tblGrid>
                <a:gridCol w="1125157"/>
                <a:gridCol w="843867"/>
                <a:gridCol w="843867"/>
                <a:gridCol w="843867"/>
                <a:gridCol w="773545"/>
                <a:gridCol w="773545"/>
                <a:gridCol w="796943"/>
              </a:tblGrid>
              <a:tr h="287177">
                <a:tc>
                  <a:txBody>
                    <a:bodyPr/>
                    <a:lstStyle/>
                    <a:p>
                      <a:pPr algn="ctr"/>
                      <a:r>
                        <a:rPr lang="fr-FR" dirty="0" smtClean="0"/>
                        <a:t>Allèles</a:t>
                      </a:r>
                      <a:endParaRPr lang="fr-FR" dirty="0"/>
                    </a:p>
                  </a:txBody>
                  <a:tcPr/>
                </a:tc>
                <a:tc>
                  <a:txBody>
                    <a:bodyPr/>
                    <a:lstStyle/>
                    <a:p>
                      <a:pPr algn="ctr"/>
                      <a:r>
                        <a:rPr lang="fr-FR" dirty="0" smtClean="0"/>
                        <a:t>AA</a:t>
                      </a:r>
                      <a:endParaRPr lang="fr-FR" dirty="0"/>
                    </a:p>
                  </a:txBody>
                  <a:tcPr/>
                </a:tc>
                <a:tc>
                  <a:txBody>
                    <a:bodyPr/>
                    <a:lstStyle/>
                    <a:p>
                      <a:pPr algn="ctr"/>
                      <a:r>
                        <a:rPr lang="fr-FR" dirty="0" smtClean="0"/>
                        <a:t>AB</a:t>
                      </a:r>
                      <a:endParaRPr lang="fr-FR" dirty="0"/>
                    </a:p>
                  </a:txBody>
                  <a:tcPr/>
                </a:tc>
                <a:tc>
                  <a:txBody>
                    <a:bodyPr/>
                    <a:lstStyle/>
                    <a:p>
                      <a:pPr algn="ctr"/>
                      <a:r>
                        <a:rPr lang="fr-FR" dirty="0" smtClean="0"/>
                        <a:t>BB</a:t>
                      </a:r>
                      <a:endParaRPr lang="fr-FR" dirty="0"/>
                    </a:p>
                  </a:txBody>
                  <a:tcPr/>
                </a:tc>
                <a:tc>
                  <a:txBody>
                    <a:bodyPr/>
                    <a:lstStyle/>
                    <a:p>
                      <a:pPr algn="ctr"/>
                      <a:r>
                        <a:rPr lang="fr-FR" dirty="0" smtClean="0"/>
                        <a:t>AO</a:t>
                      </a:r>
                      <a:endParaRPr lang="fr-FR" dirty="0"/>
                    </a:p>
                  </a:txBody>
                  <a:tcPr/>
                </a:tc>
                <a:tc>
                  <a:txBody>
                    <a:bodyPr/>
                    <a:lstStyle/>
                    <a:p>
                      <a:pPr algn="ctr"/>
                      <a:r>
                        <a:rPr lang="fr-FR" dirty="0" smtClean="0"/>
                        <a:t>BO</a:t>
                      </a:r>
                      <a:endParaRPr lang="fr-FR" dirty="0"/>
                    </a:p>
                  </a:txBody>
                  <a:tcPr/>
                </a:tc>
                <a:tc>
                  <a:txBody>
                    <a:bodyPr/>
                    <a:lstStyle/>
                    <a:p>
                      <a:pPr algn="ctr"/>
                      <a:r>
                        <a:rPr lang="fr-FR" dirty="0" smtClean="0"/>
                        <a:t>OO</a:t>
                      </a:r>
                      <a:endParaRPr lang="fr-FR" dirty="0"/>
                    </a:p>
                  </a:txBody>
                  <a:tcPr/>
                </a:tc>
              </a:tr>
              <a:tr h="448469">
                <a:tc>
                  <a:txBody>
                    <a:bodyPr/>
                    <a:lstStyle/>
                    <a:p>
                      <a:pPr algn="ctr"/>
                      <a:r>
                        <a:rPr lang="fr-FR" sz="1600" dirty="0" smtClean="0">
                          <a:latin typeface="Verdana" pitchFamily="34" charset="0"/>
                          <a:ea typeface="Verdana" pitchFamily="34" charset="0"/>
                          <a:cs typeface="Verdana" pitchFamily="34" charset="0"/>
                        </a:rPr>
                        <a:t>Groupes sanguins</a:t>
                      </a:r>
                      <a:endParaRPr lang="fr-FR" sz="1600" dirty="0">
                        <a:latin typeface="Verdana" pitchFamily="34" charset="0"/>
                        <a:ea typeface="Verdana" pitchFamily="34" charset="0"/>
                        <a:cs typeface="Verdana" pitchFamily="34" charset="0"/>
                      </a:endParaRPr>
                    </a:p>
                  </a:txBody>
                  <a:tcPr/>
                </a:tc>
                <a:tc>
                  <a:txBody>
                    <a:bodyPr/>
                    <a:lstStyle/>
                    <a:p>
                      <a:pPr algn="ctr"/>
                      <a:r>
                        <a:rPr lang="fr-FR" b="1" dirty="0" smtClean="0">
                          <a:solidFill>
                            <a:schemeClr val="tx1"/>
                          </a:solidFill>
                        </a:rPr>
                        <a:t>A</a:t>
                      </a:r>
                      <a:endParaRPr lang="fr-FR" b="1" dirty="0">
                        <a:solidFill>
                          <a:schemeClr val="tx1"/>
                        </a:solidFill>
                      </a:endParaRPr>
                    </a:p>
                  </a:txBody>
                  <a:tcPr/>
                </a:tc>
                <a:tc>
                  <a:txBody>
                    <a:bodyPr/>
                    <a:lstStyle/>
                    <a:p>
                      <a:pPr algn="ctr"/>
                      <a:r>
                        <a:rPr lang="fr-FR" b="1" dirty="0" smtClean="0">
                          <a:solidFill>
                            <a:schemeClr val="tx1"/>
                          </a:solidFill>
                        </a:rPr>
                        <a:t>AB</a:t>
                      </a:r>
                      <a:endParaRPr lang="fr-FR" b="1" dirty="0">
                        <a:solidFill>
                          <a:schemeClr val="tx1"/>
                        </a:solidFill>
                      </a:endParaRPr>
                    </a:p>
                  </a:txBody>
                  <a:tcPr/>
                </a:tc>
                <a:tc>
                  <a:txBody>
                    <a:bodyPr/>
                    <a:lstStyle/>
                    <a:p>
                      <a:pPr algn="ctr"/>
                      <a:r>
                        <a:rPr lang="fr-FR" b="1" dirty="0" smtClean="0">
                          <a:solidFill>
                            <a:schemeClr val="tx1"/>
                          </a:solidFill>
                        </a:rPr>
                        <a:t>B</a:t>
                      </a:r>
                      <a:endParaRPr lang="fr-FR" b="1" dirty="0">
                        <a:solidFill>
                          <a:schemeClr val="tx1"/>
                        </a:solidFill>
                      </a:endParaRPr>
                    </a:p>
                  </a:txBody>
                  <a:tcPr/>
                </a:tc>
                <a:tc>
                  <a:txBody>
                    <a:bodyPr/>
                    <a:lstStyle/>
                    <a:p>
                      <a:pPr algn="ctr"/>
                      <a:r>
                        <a:rPr lang="fr-FR" b="1" dirty="0" smtClean="0">
                          <a:solidFill>
                            <a:schemeClr val="tx1"/>
                          </a:solidFill>
                        </a:rPr>
                        <a:t>A</a:t>
                      </a:r>
                      <a:endParaRPr lang="fr-FR" b="1" dirty="0">
                        <a:solidFill>
                          <a:schemeClr val="tx1"/>
                        </a:solidFill>
                      </a:endParaRPr>
                    </a:p>
                  </a:txBody>
                  <a:tcPr/>
                </a:tc>
                <a:tc>
                  <a:txBody>
                    <a:bodyPr/>
                    <a:lstStyle/>
                    <a:p>
                      <a:pPr algn="ctr"/>
                      <a:r>
                        <a:rPr lang="fr-FR" b="1" dirty="0" smtClean="0">
                          <a:solidFill>
                            <a:schemeClr val="tx1"/>
                          </a:solidFill>
                        </a:rPr>
                        <a:t>B</a:t>
                      </a:r>
                      <a:endParaRPr lang="fr-FR" b="1" dirty="0">
                        <a:solidFill>
                          <a:schemeClr val="tx1"/>
                        </a:solidFill>
                      </a:endParaRPr>
                    </a:p>
                  </a:txBody>
                  <a:tcPr/>
                </a:tc>
                <a:tc>
                  <a:txBody>
                    <a:bodyPr/>
                    <a:lstStyle/>
                    <a:p>
                      <a:pPr algn="ctr"/>
                      <a:r>
                        <a:rPr lang="fr-FR" b="1" dirty="0" smtClean="0">
                          <a:solidFill>
                            <a:schemeClr val="tx1"/>
                          </a:solidFill>
                        </a:rPr>
                        <a:t>O</a:t>
                      </a:r>
                      <a:endParaRPr lang="fr-FR" b="1" dirty="0">
                        <a:solidFill>
                          <a:schemeClr val="tx1"/>
                        </a:solidFill>
                      </a:endParaRPr>
                    </a:p>
                  </a:txBody>
                  <a:tcPr/>
                </a:tc>
              </a:tr>
            </a:tbl>
          </a:graphicData>
        </a:graphic>
      </p:graphicFrame>
      <p:pic>
        <p:nvPicPr>
          <p:cNvPr id="15" name="Image 5" descr="GRoupe2.JPG"/>
          <p:cNvPicPr>
            <a:picLocks noChangeAspect="1"/>
          </p:cNvPicPr>
          <p:nvPr/>
        </p:nvPicPr>
        <p:blipFill>
          <a:blip r:embed="rId5" cstate="print"/>
          <a:srcRect/>
          <a:stretch>
            <a:fillRect/>
          </a:stretch>
        </p:blipFill>
        <p:spPr bwMode="auto">
          <a:xfrm>
            <a:off x="3000364" y="2786058"/>
            <a:ext cx="1357322" cy="19689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additive="base">
                                        <p:cTn id="7" dur="500" fill="hold"/>
                                        <p:tgtEl>
                                          <p:spTgt spid="15370"/>
                                        </p:tgtEl>
                                        <p:attrNameLst>
                                          <p:attrName>ppt_x</p:attrName>
                                        </p:attrNameLst>
                                      </p:cBhvr>
                                      <p:tavLst>
                                        <p:tav tm="0">
                                          <p:val>
                                            <p:strVal val="0-#ppt_w/2"/>
                                          </p:val>
                                        </p:tav>
                                        <p:tav tm="100000">
                                          <p:val>
                                            <p:strVal val="#ppt_x"/>
                                          </p:val>
                                        </p:tav>
                                      </p:tavLst>
                                    </p:anim>
                                    <p:anim calcmode="lin" valueType="num">
                                      <p:cBhvr additive="base">
                                        <p:cTn id="8"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utoUpdateAnimBg="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00364" y="5715016"/>
            <a:ext cx="5286412" cy="785818"/>
          </a:xfrm>
        </p:spPr>
        <p:txBody>
          <a:bodyPr>
            <a:noAutofit/>
          </a:bodyPr>
          <a:lstStyle/>
          <a:p>
            <a:pPr eaLnBrk="1" hangingPunct="1"/>
            <a:r>
              <a:rPr lang="fr-FR" b="1" dirty="0" smtClean="0">
                <a:latin typeface="Verdana" pitchFamily="34" charset="0"/>
                <a:ea typeface="Verdana" pitchFamily="34" charset="0"/>
                <a:cs typeface="Verdana" pitchFamily="34" charset="0"/>
              </a:rPr>
              <a:t>Le daltonisme</a:t>
            </a:r>
          </a:p>
        </p:txBody>
      </p:sp>
      <p:pic>
        <p:nvPicPr>
          <p:cNvPr id="47108" name="Picture 4" descr="D:\Philippe\travail\SVT\stockage temporaire\daltonismeG.bmp"/>
          <p:cNvPicPr>
            <a:picLocks noChangeAspect="1" noChangeArrowheads="1"/>
          </p:cNvPicPr>
          <p:nvPr/>
        </p:nvPicPr>
        <p:blipFill>
          <a:blip r:embed="rId3"/>
          <a:srcRect/>
          <a:stretch>
            <a:fillRect/>
          </a:stretch>
        </p:blipFill>
        <p:spPr bwMode="auto">
          <a:xfrm>
            <a:off x="2357422" y="142852"/>
            <a:ext cx="3211513" cy="3505200"/>
          </a:xfrm>
          <a:prstGeom prst="rect">
            <a:avLst/>
          </a:prstGeom>
          <a:noFill/>
          <a:ln w="9525">
            <a:noFill/>
            <a:miter lim="800000"/>
            <a:headEnd/>
            <a:tailEnd/>
          </a:ln>
        </p:spPr>
      </p:pic>
      <p:pic>
        <p:nvPicPr>
          <p:cNvPr id="47109" name="Picture 5" descr="D:\Philippe\travail\SVT\stockage temporaire\daltonismeF.bmp"/>
          <p:cNvPicPr>
            <a:picLocks noChangeAspect="1" noChangeArrowheads="1"/>
          </p:cNvPicPr>
          <p:nvPr/>
        </p:nvPicPr>
        <p:blipFill>
          <a:blip r:embed="rId4"/>
          <a:srcRect/>
          <a:stretch>
            <a:fillRect/>
          </a:stretch>
        </p:blipFill>
        <p:spPr bwMode="auto">
          <a:xfrm>
            <a:off x="5786446" y="142852"/>
            <a:ext cx="3259138" cy="3505200"/>
          </a:xfrm>
          <a:prstGeom prst="rect">
            <a:avLst/>
          </a:prstGeom>
          <a:noFill/>
          <a:ln w="9525">
            <a:noFill/>
            <a:miter lim="800000"/>
            <a:headEnd/>
            <a:tailEnd/>
          </a:ln>
        </p:spPr>
      </p:pic>
      <p:pic>
        <p:nvPicPr>
          <p:cNvPr id="47110" name="Picture 6" descr="D:\Philippe\travail\SVT\stockage temporaire\daltonismeFd.bmp"/>
          <p:cNvPicPr>
            <a:picLocks noChangeAspect="1" noChangeArrowheads="1"/>
          </p:cNvPicPr>
          <p:nvPr/>
        </p:nvPicPr>
        <p:blipFill>
          <a:blip r:embed="rId5"/>
          <a:srcRect/>
          <a:stretch>
            <a:fillRect/>
          </a:stretch>
        </p:blipFill>
        <p:spPr bwMode="auto">
          <a:xfrm>
            <a:off x="228600" y="3276600"/>
            <a:ext cx="1627188" cy="3421063"/>
          </a:xfrm>
          <a:prstGeom prst="rect">
            <a:avLst/>
          </a:prstGeom>
          <a:noFill/>
          <a:ln w="9525">
            <a:noFill/>
            <a:miter lim="800000"/>
            <a:headEnd/>
            <a:tailEnd/>
          </a:ln>
        </p:spPr>
      </p:pic>
      <p:sp>
        <p:nvSpPr>
          <p:cNvPr id="47111" name="Text Box 7"/>
          <p:cNvSpPr txBox="1">
            <a:spLocks noChangeArrowheads="1"/>
          </p:cNvSpPr>
          <p:nvPr/>
        </p:nvSpPr>
        <p:spPr bwMode="auto">
          <a:xfrm>
            <a:off x="2428860" y="4000504"/>
            <a:ext cx="6324600" cy="1631216"/>
          </a:xfrm>
          <a:prstGeom prst="rect">
            <a:avLst/>
          </a:prstGeom>
          <a:noFill/>
          <a:ln w="9525">
            <a:noFill/>
            <a:miter lim="800000"/>
            <a:headEnd/>
            <a:tailEnd/>
          </a:ln>
        </p:spPr>
        <p:txBody>
          <a:bodyPr wrap="square">
            <a:spAutoFit/>
          </a:bodyPr>
          <a:lstStyle/>
          <a:p>
            <a:pPr>
              <a:spcBef>
                <a:spcPct val="50000"/>
              </a:spcBef>
            </a:pPr>
            <a:r>
              <a:rPr lang="fr-FR" sz="2000" dirty="0">
                <a:solidFill>
                  <a:schemeClr val="bg1"/>
                </a:solidFill>
                <a:latin typeface="Verdana" pitchFamily="34" charset="0"/>
                <a:ea typeface="Verdana" pitchFamily="34" charset="0"/>
                <a:cs typeface="Verdana" pitchFamily="34" charset="0"/>
              </a:rPr>
              <a:t>Une femme, pour être atteinte de daltonisme doit être porteuse de deux allèles d, contrairement aux hommes, atteints lorsqu’ils sont porteurs d’un seul allèle d. Cette anomalie est donc beaucoup plus rare chez les femmes.</a:t>
            </a:r>
          </a:p>
        </p:txBody>
      </p:sp>
      <p:sp>
        <p:nvSpPr>
          <p:cNvPr id="7" name="ZoneTexte 6"/>
          <p:cNvSpPr txBox="1"/>
          <p:nvPr/>
        </p:nvSpPr>
        <p:spPr>
          <a:xfrm>
            <a:off x="142844" y="285728"/>
            <a:ext cx="2071702" cy="2862322"/>
          </a:xfrm>
          <a:prstGeom prst="rect">
            <a:avLst/>
          </a:prstGeom>
          <a:noFill/>
        </p:spPr>
        <p:txBody>
          <a:bodyPr wrap="square" rtlCol="0">
            <a:spAutoFit/>
          </a:bodyPr>
          <a:lstStyle/>
          <a:p>
            <a:pPr algn="ctr"/>
            <a:r>
              <a:rPr lang="fr-FR" dirty="0" smtClean="0">
                <a:latin typeface="Verdana" pitchFamily="34" charset="0"/>
                <a:ea typeface="Verdana" pitchFamily="34" charset="0"/>
                <a:cs typeface="Verdana" pitchFamily="34" charset="0"/>
              </a:rPr>
              <a:t>Le gène est porté par le chromosome X. l’allèle d ne s’exprime que si il n’est pas en concurrence avec N.</a:t>
            </a:r>
          </a:p>
          <a:p>
            <a:pPr algn="ctr"/>
            <a:r>
              <a:rPr lang="fr-FR" dirty="0" smtClean="0">
                <a:latin typeface="Verdana" pitchFamily="34" charset="0"/>
                <a:ea typeface="Verdana" pitchFamily="34" charset="0"/>
                <a:cs typeface="Verdana" pitchFamily="34" charset="0"/>
              </a:rPr>
              <a:t>Il est donc récessif.</a:t>
            </a:r>
            <a:endParaRPr lang="fr-FR"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0-#ppt_w/2"/>
                                          </p:val>
                                        </p:tav>
                                        <p:tav tm="100000">
                                          <p:val>
                                            <p:strVal val="#ppt_x"/>
                                          </p:val>
                                        </p:tav>
                                      </p:tavLst>
                                    </p:anim>
                                    <p:anim calcmode="lin" valueType="num">
                                      <p:cBhvr additive="base">
                                        <p:cTn id="8"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7109"/>
                                        </p:tgtEl>
                                        <p:attrNameLst>
                                          <p:attrName>style.visibility</p:attrName>
                                        </p:attrNameLst>
                                      </p:cBhvr>
                                      <p:to>
                                        <p:strVal val="visible"/>
                                      </p:to>
                                    </p:set>
                                    <p:anim calcmode="lin" valueType="num">
                                      <p:cBhvr additive="base">
                                        <p:cTn id="13" dur="500" fill="hold"/>
                                        <p:tgtEl>
                                          <p:spTgt spid="47109"/>
                                        </p:tgtEl>
                                        <p:attrNameLst>
                                          <p:attrName>ppt_x</p:attrName>
                                        </p:attrNameLst>
                                      </p:cBhvr>
                                      <p:tavLst>
                                        <p:tav tm="0">
                                          <p:val>
                                            <p:strVal val="0-#ppt_w/2"/>
                                          </p:val>
                                        </p:tav>
                                        <p:tav tm="100000">
                                          <p:val>
                                            <p:strVal val="#ppt_x"/>
                                          </p:val>
                                        </p:tav>
                                      </p:tavLst>
                                    </p:anim>
                                    <p:anim calcmode="lin" valueType="num">
                                      <p:cBhvr additive="base">
                                        <p:cTn id="14"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7110"/>
                                        </p:tgtEl>
                                        <p:attrNameLst>
                                          <p:attrName>style.visibility</p:attrName>
                                        </p:attrNameLst>
                                      </p:cBhvr>
                                      <p:to>
                                        <p:strVal val="visible"/>
                                      </p:to>
                                    </p:set>
                                    <p:anim calcmode="lin" valueType="num">
                                      <p:cBhvr additive="base">
                                        <p:cTn id="19" dur="500" fill="hold"/>
                                        <p:tgtEl>
                                          <p:spTgt spid="47110"/>
                                        </p:tgtEl>
                                        <p:attrNameLst>
                                          <p:attrName>ppt_x</p:attrName>
                                        </p:attrNameLst>
                                      </p:cBhvr>
                                      <p:tavLst>
                                        <p:tav tm="0">
                                          <p:val>
                                            <p:strVal val="0-#ppt_w/2"/>
                                          </p:val>
                                        </p:tav>
                                        <p:tav tm="100000">
                                          <p:val>
                                            <p:strVal val="#ppt_x"/>
                                          </p:val>
                                        </p:tav>
                                      </p:tavLst>
                                    </p:anim>
                                    <p:anim calcmode="lin" valueType="num">
                                      <p:cBhvr additive="base">
                                        <p:cTn id="20"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47111"/>
                                        </p:tgtEl>
                                        <p:attrNameLst>
                                          <p:attrName>style.visibility</p:attrName>
                                        </p:attrNameLst>
                                      </p:cBhvr>
                                      <p:to>
                                        <p:strVal val="visible"/>
                                      </p:to>
                                    </p:set>
                                    <p:anim calcmode="lin" valueType="num">
                                      <p:cBhvr>
                                        <p:cTn id="25" dur="1000" fill="hold"/>
                                        <p:tgtEl>
                                          <p:spTgt spid="47111"/>
                                        </p:tgtEl>
                                        <p:attrNameLst>
                                          <p:attrName>ppt_w</p:attrName>
                                        </p:attrNameLst>
                                      </p:cBhvr>
                                      <p:tavLst>
                                        <p:tav tm="0">
                                          <p:val>
                                            <p:fltVal val="0"/>
                                          </p:val>
                                        </p:tav>
                                        <p:tav tm="100000">
                                          <p:val>
                                            <p:strVal val="#ppt_w"/>
                                          </p:val>
                                        </p:tav>
                                      </p:tavLst>
                                    </p:anim>
                                    <p:anim calcmode="lin" valueType="num">
                                      <p:cBhvr>
                                        <p:cTn id="26" dur="1000" fill="hold"/>
                                        <p:tgtEl>
                                          <p:spTgt spid="47111"/>
                                        </p:tgtEl>
                                        <p:attrNameLst>
                                          <p:attrName>ppt_h</p:attrName>
                                        </p:attrNameLst>
                                      </p:cBhvr>
                                      <p:tavLst>
                                        <p:tav tm="0">
                                          <p:val>
                                            <p:fltVal val="0"/>
                                          </p:val>
                                        </p:tav>
                                        <p:tav tm="100000">
                                          <p:val>
                                            <p:strVal val="#ppt_h"/>
                                          </p:val>
                                        </p:tav>
                                      </p:tavLst>
                                    </p:anim>
                                    <p:anim calcmode="lin" valueType="num">
                                      <p:cBhvr>
                                        <p:cTn id="27" dur="1000" fill="hold"/>
                                        <p:tgtEl>
                                          <p:spTgt spid="471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71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Verdana" pitchFamily="34" charset="0"/>
                <a:ea typeface="Verdana" pitchFamily="34" charset="0"/>
                <a:cs typeface="Verdana" pitchFamily="34" charset="0"/>
              </a:rPr>
              <a:t>Conclusion.</a:t>
            </a:r>
            <a:endParaRPr lang="fr-FR" b="1" dirty="0">
              <a:latin typeface="Verdana" pitchFamily="34" charset="0"/>
              <a:ea typeface="Verdana" pitchFamily="34" charset="0"/>
              <a:cs typeface="Verdana" pitchFamily="34" charset="0"/>
            </a:endParaRPr>
          </a:p>
        </p:txBody>
      </p:sp>
      <p:sp>
        <p:nvSpPr>
          <p:cNvPr id="3073" name="Rectangle 1"/>
          <p:cNvSpPr>
            <a:spLocks noChangeArrowheads="1"/>
          </p:cNvSpPr>
          <p:nvPr/>
        </p:nvSpPr>
        <p:spPr bwMode="auto">
          <a:xfrm>
            <a:off x="214282" y="2285992"/>
            <a:ext cx="878687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i="0" u="none" strike="noStrike" cap="none" normalizeH="0" baseline="0" dirty="0" smtClean="0">
                <a:ln>
                  <a:noFill/>
                </a:ln>
                <a:solidFill>
                  <a:schemeClr val="bg1"/>
                </a:solidFill>
                <a:effectLst/>
                <a:latin typeface="Verdana" pitchFamily="34" charset="0"/>
                <a:ea typeface="Verdana" pitchFamily="34" charset="0"/>
                <a:cs typeface="Verdana" pitchFamily="34" charset="0"/>
              </a:rPr>
              <a:t>On appelle gène une portion de chromosome porteuse d’une information qui détermine la réalisation d’un caractère héréditaire précis. Un même gène occupe la même position sur chaque chromosome d’une même paire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dirty="0" smtClean="0">
                <a:ln>
                  <a:noFill/>
                </a:ln>
                <a:solidFill>
                  <a:schemeClr val="bg1"/>
                </a:solidFill>
                <a:effectLst/>
                <a:latin typeface="Verdana" pitchFamily="34" charset="0"/>
                <a:ea typeface="Verdana" pitchFamily="34" charset="0"/>
                <a:cs typeface="Verdana" pitchFamily="34" charset="0"/>
              </a:rPr>
              <a:t> L’information portée par un gène s’appelle un allèle (ou version d’un gène) et dans une espèce il peut exister plusieurs allèles pour un même gène.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dirty="0" smtClean="0">
                <a:ln>
                  <a:noFill/>
                </a:ln>
                <a:solidFill>
                  <a:schemeClr val="bg1"/>
                </a:solidFill>
                <a:effectLst/>
                <a:latin typeface="Verdana" pitchFamily="34" charset="0"/>
                <a:ea typeface="Verdana" pitchFamily="34" charset="0"/>
                <a:cs typeface="Verdana" pitchFamily="34" charset="0"/>
              </a:rPr>
              <a:t>L’ensemble des allèles d’un individu constitue son génotype. Tous les individus d’une espèce ont les mêmes gènes mais ces derniers ne présentent pas les mêmes allèles.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dirty="0" smtClean="0">
                <a:ln>
                  <a:noFill/>
                </a:ln>
                <a:solidFill>
                  <a:schemeClr val="bg1"/>
                </a:solidFill>
                <a:effectLst/>
                <a:latin typeface="Verdana" pitchFamily="34" charset="0"/>
                <a:ea typeface="Verdana" pitchFamily="34" charset="0"/>
                <a:cs typeface="Verdana" pitchFamily="34" charset="0"/>
              </a:rPr>
              <a:t>Chaque individu ayant un génotype propre, cela explique la diversité génétique des individus d’une espèce donc de son originalité.</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0" y="3143250"/>
            <a:ext cx="3429000" cy="1428750"/>
          </a:xfrm>
        </p:spPr>
        <p:txBody>
          <a:bodyPr>
            <a:normAutofit fontScale="90000"/>
          </a:bodyPr>
          <a:lstStyle/>
          <a:p>
            <a:pPr eaLnBrk="1" hangingPunct="1"/>
            <a:r>
              <a:rPr lang="fr-FR" smtClean="0"/>
              <a:t>Saumon</a:t>
            </a:r>
            <a:br>
              <a:rPr lang="fr-FR" smtClean="0"/>
            </a:br>
            <a:r>
              <a:rPr lang="fr-FR" smtClean="0"/>
              <a:t> transgénique.</a:t>
            </a:r>
          </a:p>
        </p:txBody>
      </p:sp>
      <p:pic>
        <p:nvPicPr>
          <p:cNvPr id="30723" name="Image 3" descr="OGMtruite.JPG"/>
          <p:cNvPicPr>
            <a:picLocks noChangeAspect="1"/>
          </p:cNvPicPr>
          <p:nvPr/>
        </p:nvPicPr>
        <p:blipFill>
          <a:blip r:embed="rId2" cstate="print"/>
          <a:srcRect/>
          <a:stretch>
            <a:fillRect/>
          </a:stretch>
        </p:blipFill>
        <p:spPr bwMode="auto">
          <a:xfrm>
            <a:off x="3500438" y="168275"/>
            <a:ext cx="5472112" cy="647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602</Words>
  <Application>Microsoft Office PowerPoint</Application>
  <PresentationFormat>Affichage à l'écran (4:3)</PresentationFormat>
  <Paragraphs>49</Paragraphs>
  <Slides>10</Slides>
  <Notes>4</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La diversité génétique des individus .</vt:lpstr>
      <vt:lpstr>La mise en évidence de gènes sur les chromosomes.</vt:lpstr>
      <vt:lpstr>Diapositive 3</vt:lpstr>
      <vt:lpstr>La répartition des gènes sur les chromosomes.</vt:lpstr>
      <vt:lpstr>Génome du blé.</vt:lpstr>
      <vt:lpstr>Les groupes sanguins ABO</vt:lpstr>
      <vt:lpstr>Le daltonisme</vt:lpstr>
      <vt:lpstr>Conclusion.</vt:lpstr>
      <vt:lpstr>Saumon  transgénique.</vt:lpstr>
      <vt:lpstr>C’est fini.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diversité génétique des individus .</dc:title>
  <dc:creator>utilisateur</dc:creator>
  <cp:lastModifiedBy>Moi</cp:lastModifiedBy>
  <cp:revision>62</cp:revision>
  <dcterms:created xsi:type="dcterms:W3CDTF">2016-09-20T11:59:49Z</dcterms:created>
  <dcterms:modified xsi:type="dcterms:W3CDTF">2017-09-28T08:57:58Z</dcterms:modified>
</cp:coreProperties>
</file>